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4" r:id="rId4"/>
    <p:sldId id="275" r:id="rId5"/>
    <p:sldId id="269" r:id="rId6"/>
    <p:sldId id="267" r:id="rId7"/>
    <p:sldId id="276" r:id="rId8"/>
    <p:sldId id="268" r:id="rId9"/>
    <p:sldId id="277" r:id="rId10"/>
    <p:sldId id="270" r:id="rId11"/>
    <p:sldId id="271" r:id="rId12"/>
    <p:sldId id="272" r:id="rId13"/>
    <p:sldId id="273" r:id="rId14"/>
    <p:sldId id="263" r:id="rId15"/>
    <p:sldId id="278"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6357" autoAdjust="0"/>
  </p:normalViewPr>
  <p:slideViewPr>
    <p:cSldViewPr snapToGrid="0">
      <p:cViewPr varScale="1">
        <p:scale>
          <a:sx n="110" d="100"/>
          <a:sy n="110" d="100"/>
        </p:scale>
        <p:origin x="630" y="96"/>
      </p:cViewPr>
      <p:guideLst/>
    </p:cSldViewPr>
  </p:slideViewPr>
  <p:outlineViewPr>
    <p:cViewPr>
      <p:scale>
        <a:sx n="33" d="100"/>
        <a:sy n="33" d="100"/>
      </p:scale>
      <p:origin x="0" y="-30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F017-39CB-44AD-9B8F-A22A6A7C32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2A6EFB-1740-4FCB-BA3F-A1E339708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9C23B5-4D31-4F24-8436-30CCA26290DE}"/>
              </a:ext>
            </a:extLst>
          </p:cNvPr>
          <p:cNvSpPr>
            <a:spLocks noGrp="1"/>
          </p:cNvSpPr>
          <p:nvPr>
            <p:ph type="dt" sz="half" idx="10"/>
          </p:nvPr>
        </p:nvSpPr>
        <p:spPr/>
        <p:txBody>
          <a:bodyPr/>
          <a:lstStyle/>
          <a:p>
            <a:fld id="{02075F7E-9B2B-444C-BD3D-A49D637FA4CD}" type="datetimeFigureOut">
              <a:rPr lang="en-US" smtClean="0"/>
              <a:t>9/2/2020</a:t>
            </a:fld>
            <a:endParaRPr lang="en-US"/>
          </a:p>
        </p:txBody>
      </p:sp>
      <p:sp>
        <p:nvSpPr>
          <p:cNvPr id="5" name="Footer Placeholder 4">
            <a:extLst>
              <a:ext uri="{FF2B5EF4-FFF2-40B4-BE49-F238E27FC236}">
                <a16:creationId xmlns:a16="http://schemas.microsoft.com/office/drawing/2014/main" id="{0D28D7D1-32B7-4C7B-BCF3-0FFBFBB71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44E2D-E5F8-44AF-8DCA-13CFED204221}"/>
              </a:ext>
            </a:extLst>
          </p:cNvPr>
          <p:cNvSpPr>
            <a:spLocks noGrp="1"/>
          </p:cNvSpPr>
          <p:nvPr>
            <p:ph type="sldNum" sz="quarter" idx="12"/>
          </p:nvPr>
        </p:nvSpPr>
        <p:spPr/>
        <p:txBody>
          <a:bodyPr/>
          <a:lstStyle/>
          <a:p>
            <a:fld id="{DD96AC03-BB32-4254-A44A-8B120AC1F902}" type="slidenum">
              <a:rPr lang="en-US" smtClean="0"/>
              <a:t>‹#›</a:t>
            </a:fld>
            <a:endParaRPr lang="en-US"/>
          </a:p>
        </p:txBody>
      </p:sp>
    </p:spTree>
    <p:extLst>
      <p:ext uri="{BB962C8B-B14F-4D97-AF65-F5344CB8AC3E}">
        <p14:creationId xmlns:p14="http://schemas.microsoft.com/office/powerpoint/2010/main" val="114924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076F-222A-4ECC-A06F-8AD3D48C0C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29F3D4-C669-431E-99D8-31C28C2603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F1B25-E6CF-4E2F-BE75-75F46225502E}"/>
              </a:ext>
            </a:extLst>
          </p:cNvPr>
          <p:cNvSpPr>
            <a:spLocks noGrp="1"/>
          </p:cNvSpPr>
          <p:nvPr>
            <p:ph type="dt" sz="half" idx="10"/>
          </p:nvPr>
        </p:nvSpPr>
        <p:spPr/>
        <p:txBody>
          <a:bodyPr/>
          <a:lstStyle/>
          <a:p>
            <a:fld id="{02075F7E-9B2B-444C-BD3D-A49D637FA4CD}" type="datetimeFigureOut">
              <a:rPr lang="en-US" smtClean="0"/>
              <a:t>9/2/2020</a:t>
            </a:fld>
            <a:endParaRPr lang="en-US"/>
          </a:p>
        </p:txBody>
      </p:sp>
      <p:sp>
        <p:nvSpPr>
          <p:cNvPr id="5" name="Footer Placeholder 4">
            <a:extLst>
              <a:ext uri="{FF2B5EF4-FFF2-40B4-BE49-F238E27FC236}">
                <a16:creationId xmlns:a16="http://schemas.microsoft.com/office/drawing/2014/main" id="{04424222-38B1-4399-8D48-FDF640264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CFC49-E3B5-42F6-BA97-2C0934DE978A}"/>
              </a:ext>
            </a:extLst>
          </p:cNvPr>
          <p:cNvSpPr>
            <a:spLocks noGrp="1"/>
          </p:cNvSpPr>
          <p:nvPr>
            <p:ph type="sldNum" sz="quarter" idx="12"/>
          </p:nvPr>
        </p:nvSpPr>
        <p:spPr/>
        <p:txBody>
          <a:bodyPr/>
          <a:lstStyle/>
          <a:p>
            <a:fld id="{DD96AC03-BB32-4254-A44A-8B120AC1F902}" type="slidenum">
              <a:rPr lang="en-US" smtClean="0"/>
              <a:t>‹#›</a:t>
            </a:fld>
            <a:endParaRPr lang="en-US"/>
          </a:p>
        </p:txBody>
      </p:sp>
    </p:spTree>
    <p:extLst>
      <p:ext uri="{BB962C8B-B14F-4D97-AF65-F5344CB8AC3E}">
        <p14:creationId xmlns:p14="http://schemas.microsoft.com/office/powerpoint/2010/main" val="68106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AABCB-61E9-4DCB-A4A8-CE8C0B7A2E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A39C8B-3400-4A33-B576-2BB7A240D3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287E5-E1B9-49FC-9857-C7629A5539C7}"/>
              </a:ext>
            </a:extLst>
          </p:cNvPr>
          <p:cNvSpPr>
            <a:spLocks noGrp="1"/>
          </p:cNvSpPr>
          <p:nvPr>
            <p:ph type="dt" sz="half" idx="10"/>
          </p:nvPr>
        </p:nvSpPr>
        <p:spPr/>
        <p:txBody>
          <a:bodyPr/>
          <a:lstStyle/>
          <a:p>
            <a:fld id="{02075F7E-9B2B-444C-BD3D-A49D637FA4CD}" type="datetimeFigureOut">
              <a:rPr lang="en-US" smtClean="0"/>
              <a:t>9/2/2020</a:t>
            </a:fld>
            <a:endParaRPr lang="en-US"/>
          </a:p>
        </p:txBody>
      </p:sp>
      <p:sp>
        <p:nvSpPr>
          <p:cNvPr id="5" name="Footer Placeholder 4">
            <a:extLst>
              <a:ext uri="{FF2B5EF4-FFF2-40B4-BE49-F238E27FC236}">
                <a16:creationId xmlns:a16="http://schemas.microsoft.com/office/drawing/2014/main" id="{66CAA3DB-892E-41BA-AC89-BCE08D782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0C61C-7264-414F-9976-2F5FFAC6954B}"/>
              </a:ext>
            </a:extLst>
          </p:cNvPr>
          <p:cNvSpPr>
            <a:spLocks noGrp="1"/>
          </p:cNvSpPr>
          <p:nvPr>
            <p:ph type="sldNum" sz="quarter" idx="12"/>
          </p:nvPr>
        </p:nvSpPr>
        <p:spPr/>
        <p:txBody>
          <a:bodyPr/>
          <a:lstStyle/>
          <a:p>
            <a:fld id="{DD96AC03-BB32-4254-A44A-8B120AC1F902}" type="slidenum">
              <a:rPr lang="en-US" smtClean="0"/>
              <a:t>‹#›</a:t>
            </a:fld>
            <a:endParaRPr lang="en-US"/>
          </a:p>
        </p:txBody>
      </p:sp>
    </p:spTree>
    <p:extLst>
      <p:ext uri="{BB962C8B-B14F-4D97-AF65-F5344CB8AC3E}">
        <p14:creationId xmlns:p14="http://schemas.microsoft.com/office/powerpoint/2010/main" val="348733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94F4-8B54-479C-BEAF-8BE5569CD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491F7E-9119-4CD5-886C-1BA99007B3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C6A98-9CA9-4D83-A825-0463448872C9}"/>
              </a:ext>
            </a:extLst>
          </p:cNvPr>
          <p:cNvSpPr>
            <a:spLocks noGrp="1"/>
          </p:cNvSpPr>
          <p:nvPr>
            <p:ph type="dt" sz="half" idx="10"/>
          </p:nvPr>
        </p:nvSpPr>
        <p:spPr/>
        <p:txBody>
          <a:bodyPr/>
          <a:lstStyle/>
          <a:p>
            <a:fld id="{02075F7E-9B2B-444C-BD3D-A49D637FA4CD}" type="datetimeFigureOut">
              <a:rPr lang="en-US" smtClean="0"/>
              <a:t>9/2/2020</a:t>
            </a:fld>
            <a:endParaRPr lang="en-US"/>
          </a:p>
        </p:txBody>
      </p:sp>
      <p:sp>
        <p:nvSpPr>
          <p:cNvPr id="5" name="Footer Placeholder 4">
            <a:extLst>
              <a:ext uri="{FF2B5EF4-FFF2-40B4-BE49-F238E27FC236}">
                <a16:creationId xmlns:a16="http://schemas.microsoft.com/office/drawing/2014/main" id="{1577F205-7737-496B-BA3E-B0DBA28CC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6044A-8C5B-4B6D-A441-D2B3D3FA8506}"/>
              </a:ext>
            </a:extLst>
          </p:cNvPr>
          <p:cNvSpPr>
            <a:spLocks noGrp="1"/>
          </p:cNvSpPr>
          <p:nvPr>
            <p:ph type="sldNum" sz="quarter" idx="12"/>
          </p:nvPr>
        </p:nvSpPr>
        <p:spPr/>
        <p:txBody>
          <a:bodyPr/>
          <a:lstStyle/>
          <a:p>
            <a:fld id="{DD96AC03-BB32-4254-A44A-8B120AC1F902}" type="slidenum">
              <a:rPr lang="en-US" smtClean="0"/>
              <a:t>‹#›</a:t>
            </a:fld>
            <a:endParaRPr lang="en-US"/>
          </a:p>
        </p:txBody>
      </p:sp>
    </p:spTree>
    <p:extLst>
      <p:ext uri="{BB962C8B-B14F-4D97-AF65-F5344CB8AC3E}">
        <p14:creationId xmlns:p14="http://schemas.microsoft.com/office/powerpoint/2010/main" val="81347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3A62-F028-4306-8D83-D43D00C95A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57E867-DC27-47D2-B8AE-515384E385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7CF6B4-596D-4621-85DC-5BA1D759C0E3}"/>
              </a:ext>
            </a:extLst>
          </p:cNvPr>
          <p:cNvSpPr>
            <a:spLocks noGrp="1"/>
          </p:cNvSpPr>
          <p:nvPr>
            <p:ph type="dt" sz="half" idx="10"/>
          </p:nvPr>
        </p:nvSpPr>
        <p:spPr/>
        <p:txBody>
          <a:bodyPr/>
          <a:lstStyle/>
          <a:p>
            <a:fld id="{02075F7E-9B2B-444C-BD3D-A49D637FA4CD}" type="datetimeFigureOut">
              <a:rPr lang="en-US" smtClean="0"/>
              <a:t>9/2/2020</a:t>
            </a:fld>
            <a:endParaRPr lang="en-US"/>
          </a:p>
        </p:txBody>
      </p:sp>
      <p:sp>
        <p:nvSpPr>
          <p:cNvPr id="5" name="Footer Placeholder 4">
            <a:extLst>
              <a:ext uri="{FF2B5EF4-FFF2-40B4-BE49-F238E27FC236}">
                <a16:creationId xmlns:a16="http://schemas.microsoft.com/office/drawing/2014/main" id="{3668E18F-5E94-4EB6-801A-4DA124FDE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FA891-DB5A-444E-8481-8EECB1047B1E}"/>
              </a:ext>
            </a:extLst>
          </p:cNvPr>
          <p:cNvSpPr>
            <a:spLocks noGrp="1"/>
          </p:cNvSpPr>
          <p:nvPr>
            <p:ph type="sldNum" sz="quarter" idx="12"/>
          </p:nvPr>
        </p:nvSpPr>
        <p:spPr/>
        <p:txBody>
          <a:bodyPr/>
          <a:lstStyle/>
          <a:p>
            <a:fld id="{DD96AC03-BB32-4254-A44A-8B120AC1F902}" type="slidenum">
              <a:rPr lang="en-US" smtClean="0"/>
              <a:t>‹#›</a:t>
            </a:fld>
            <a:endParaRPr lang="en-US"/>
          </a:p>
        </p:txBody>
      </p:sp>
    </p:spTree>
    <p:extLst>
      <p:ext uri="{BB962C8B-B14F-4D97-AF65-F5344CB8AC3E}">
        <p14:creationId xmlns:p14="http://schemas.microsoft.com/office/powerpoint/2010/main" val="190580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9096-52FB-4B24-AD8B-3B580F92E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E4488C-A0B7-4A58-B15C-1C6FD4A291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75FAE2-33A7-4ED6-BE9C-B40034B7D1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398D0C-A60F-46AF-AB0D-8B667F0C871E}"/>
              </a:ext>
            </a:extLst>
          </p:cNvPr>
          <p:cNvSpPr>
            <a:spLocks noGrp="1"/>
          </p:cNvSpPr>
          <p:nvPr>
            <p:ph type="dt" sz="half" idx="10"/>
          </p:nvPr>
        </p:nvSpPr>
        <p:spPr/>
        <p:txBody>
          <a:bodyPr/>
          <a:lstStyle/>
          <a:p>
            <a:fld id="{02075F7E-9B2B-444C-BD3D-A49D637FA4CD}" type="datetimeFigureOut">
              <a:rPr lang="en-US" smtClean="0"/>
              <a:t>9/2/2020</a:t>
            </a:fld>
            <a:endParaRPr lang="en-US"/>
          </a:p>
        </p:txBody>
      </p:sp>
      <p:sp>
        <p:nvSpPr>
          <p:cNvPr id="6" name="Footer Placeholder 5">
            <a:extLst>
              <a:ext uri="{FF2B5EF4-FFF2-40B4-BE49-F238E27FC236}">
                <a16:creationId xmlns:a16="http://schemas.microsoft.com/office/drawing/2014/main" id="{DBCC738E-7847-498F-A75E-41BEEC4FA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E02A0-330F-41B5-94CB-16A866AA18B5}"/>
              </a:ext>
            </a:extLst>
          </p:cNvPr>
          <p:cNvSpPr>
            <a:spLocks noGrp="1"/>
          </p:cNvSpPr>
          <p:nvPr>
            <p:ph type="sldNum" sz="quarter" idx="12"/>
          </p:nvPr>
        </p:nvSpPr>
        <p:spPr/>
        <p:txBody>
          <a:bodyPr/>
          <a:lstStyle/>
          <a:p>
            <a:fld id="{DD96AC03-BB32-4254-A44A-8B120AC1F902}" type="slidenum">
              <a:rPr lang="en-US" smtClean="0"/>
              <a:t>‹#›</a:t>
            </a:fld>
            <a:endParaRPr lang="en-US"/>
          </a:p>
        </p:txBody>
      </p:sp>
    </p:spTree>
    <p:extLst>
      <p:ext uri="{BB962C8B-B14F-4D97-AF65-F5344CB8AC3E}">
        <p14:creationId xmlns:p14="http://schemas.microsoft.com/office/powerpoint/2010/main" val="108634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456D-1F05-46BE-972E-E877576E23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EA5BCC-7FE6-4EB5-AC47-A407F8E89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60FD22-13A3-4272-AB48-08D044FA9B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0E618A-EE6F-4B72-984C-3F1A5B9CB3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41E059-170A-4ED7-AF9B-E58B60B824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6F598C-B2A2-4D76-9AB3-C9E5297E18DD}"/>
              </a:ext>
            </a:extLst>
          </p:cNvPr>
          <p:cNvSpPr>
            <a:spLocks noGrp="1"/>
          </p:cNvSpPr>
          <p:nvPr>
            <p:ph type="dt" sz="half" idx="10"/>
          </p:nvPr>
        </p:nvSpPr>
        <p:spPr/>
        <p:txBody>
          <a:bodyPr/>
          <a:lstStyle/>
          <a:p>
            <a:fld id="{02075F7E-9B2B-444C-BD3D-A49D637FA4CD}" type="datetimeFigureOut">
              <a:rPr lang="en-US" smtClean="0"/>
              <a:t>9/2/2020</a:t>
            </a:fld>
            <a:endParaRPr lang="en-US"/>
          </a:p>
        </p:txBody>
      </p:sp>
      <p:sp>
        <p:nvSpPr>
          <p:cNvPr id="8" name="Footer Placeholder 7">
            <a:extLst>
              <a:ext uri="{FF2B5EF4-FFF2-40B4-BE49-F238E27FC236}">
                <a16:creationId xmlns:a16="http://schemas.microsoft.com/office/drawing/2014/main" id="{6D993D30-E595-40AA-8C5B-B36D3C249F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D5BA4A-88E4-4ED6-A5CF-EF40915EAD6C}"/>
              </a:ext>
            </a:extLst>
          </p:cNvPr>
          <p:cNvSpPr>
            <a:spLocks noGrp="1"/>
          </p:cNvSpPr>
          <p:nvPr>
            <p:ph type="sldNum" sz="quarter" idx="12"/>
          </p:nvPr>
        </p:nvSpPr>
        <p:spPr/>
        <p:txBody>
          <a:bodyPr/>
          <a:lstStyle/>
          <a:p>
            <a:fld id="{DD96AC03-BB32-4254-A44A-8B120AC1F902}" type="slidenum">
              <a:rPr lang="en-US" smtClean="0"/>
              <a:t>‹#›</a:t>
            </a:fld>
            <a:endParaRPr lang="en-US"/>
          </a:p>
        </p:txBody>
      </p:sp>
    </p:spTree>
    <p:extLst>
      <p:ext uri="{BB962C8B-B14F-4D97-AF65-F5344CB8AC3E}">
        <p14:creationId xmlns:p14="http://schemas.microsoft.com/office/powerpoint/2010/main" val="153928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D7F9-5306-4E18-811A-3A45777679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F9E486-B596-41A9-84FA-1B056202C766}"/>
              </a:ext>
            </a:extLst>
          </p:cNvPr>
          <p:cNvSpPr>
            <a:spLocks noGrp="1"/>
          </p:cNvSpPr>
          <p:nvPr>
            <p:ph type="dt" sz="half" idx="10"/>
          </p:nvPr>
        </p:nvSpPr>
        <p:spPr/>
        <p:txBody>
          <a:bodyPr/>
          <a:lstStyle/>
          <a:p>
            <a:fld id="{02075F7E-9B2B-444C-BD3D-A49D637FA4CD}" type="datetimeFigureOut">
              <a:rPr lang="en-US" smtClean="0"/>
              <a:t>9/2/2020</a:t>
            </a:fld>
            <a:endParaRPr lang="en-US"/>
          </a:p>
        </p:txBody>
      </p:sp>
      <p:sp>
        <p:nvSpPr>
          <p:cNvPr id="4" name="Footer Placeholder 3">
            <a:extLst>
              <a:ext uri="{FF2B5EF4-FFF2-40B4-BE49-F238E27FC236}">
                <a16:creationId xmlns:a16="http://schemas.microsoft.com/office/drawing/2014/main" id="{E83E17D0-730B-421A-AE72-B9A8BEE5B1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16E037-10DD-48A3-9833-3D100D3371CB}"/>
              </a:ext>
            </a:extLst>
          </p:cNvPr>
          <p:cNvSpPr>
            <a:spLocks noGrp="1"/>
          </p:cNvSpPr>
          <p:nvPr>
            <p:ph type="sldNum" sz="quarter" idx="12"/>
          </p:nvPr>
        </p:nvSpPr>
        <p:spPr/>
        <p:txBody>
          <a:bodyPr/>
          <a:lstStyle/>
          <a:p>
            <a:fld id="{DD96AC03-BB32-4254-A44A-8B120AC1F902}" type="slidenum">
              <a:rPr lang="en-US" smtClean="0"/>
              <a:t>‹#›</a:t>
            </a:fld>
            <a:endParaRPr lang="en-US"/>
          </a:p>
        </p:txBody>
      </p:sp>
    </p:spTree>
    <p:extLst>
      <p:ext uri="{BB962C8B-B14F-4D97-AF65-F5344CB8AC3E}">
        <p14:creationId xmlns:p14="http://schemas.microsoft.com/office/powerpoint/2010/main" val="264657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D0BCB5-DA02-42ED-AA27-A4B70A74AC7E}"/>
              </a:ext>
            </a:extLst>
          </p:cNvPr>
          <p:cNvSpPr>
            <a:spLocks noGrp="1"/>
          </p:cNvSpPr>
          <p:nvPr>
            <p:ph type="dt" sz="half" idx="10"/>
          </p:nvPr>
        </p:nvSpPr>
        <p:spPr/>
        <p:txBody>
          <a:bodyPr/>
          <a:lstStyle/>
          <a:p>
            <a:fld id="{02075F7E-9B2B-444C-BD3D-A49D637FA4CD}" type="datetimeFigureOut">
              <a:rPr lang="en-US" smtClean="0"/>
              <a:t>9/2/2020</a:t>
            </a:fld>
            <a:endParaRPr lang="en-US"/>
          </a:p>
        </p:txBody>
      </p:sp>
      <p:sp>
        <p:nvSpPr>
          <p:cNvPr id="3" name="Footer Placeholder 2">
            <a:extLst>
              <a:ext uri="{FF2B5EF4-FFF2-40B4-BE49-F238E27FC236}">
                <a16:creationId xmlns:a16="http://schemas.microsoft.com/office/drawing/2014/main" id="{901F7DA9-738A-4DFD-A3FB-111A5B1AE2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4A4F8D-5C91-4E02-A281-6B3160EBA1B3}"/>
              </a:ext>
            </a:extLst>
          </p:cNvPr>
          <p:cNvSpPr>
            <a:spLocks noGrp="1"/>
          </p:cNvSpPr>
          <p:nvPr>
            <p:ph type="sldNum" sz="quarter" idx="12"/>
          </p:nvPr>
        </p:nvSpPr>
        <p:spPr/>
        <p:txBody>
          <a:bodyPr/>
          <a:lstStyle/>
          <a:p>
            <a:fld id="{DD96AC03-BB32-4254-A44A-8B120AC1F902}" type="slidenum">
              <a:rPr lang="en-US" smtClean="0"/>
              <a:t>‹#›</a:t>
            </a:fld>
            <a:endParaRPr lang="en-US"/>
          </a:p>
        </p:txBody>
      </p:sp>
    </p:spTree>
    <p:extLst>
      <p:ext uri="{BB962C8B-B14F-4D97-AF65-F5344CB8AC3E}">
        <p14:creationId xmlns:p14="http://schemas.microsoft.com/office/powerpoint/2010/main" val="1358677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EA7B-AAFE-4270-8F77-E2C599D3E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646E37-5E94-445B-8166-E326E193EE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49B0A0-B8DC-4E49-9F0D-7752C4565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CC7CCA-69CD-4545-9AC8-A4D1781E73FC}"/>
              </a:ext>
            </a:extLst>
          </p:cNvPr>
          <p:cNvSpPr>
            <a:spLocks noGrp="1"/>
          </p:cNvSpPr>
          <p:nvPr>
            <p:ph type="dt" sz="half" idx="10"/>
          </p:nvPr>
        </p:nvSpPr>
        <p:spPr/>
        <p:txBody>
          <a:bodyPr/>
          <a:lstStyle/>
          <a:p>
            <a:fld id="{02075F7E-9B2B-444C-BD3D-A49D637FA4CD}" type="datetimeFigureOut">
              <a:rPr lang="en-US" smtClean="0"/>
              <a:t>9/2/2020</a:t>
            </a:fld>
            <a:endParaRPr lang="en-US"/>
          </a:p>
        </p:txBody>
      </p:sp>
      <p:sp>
        <p:nvSpPr>
          <p:cNvPr id="6" name="Footer Placeholder 5">
            <a:extLst>
              <a:ext uri="{FF2B5EF4-FFF2-40B4-BE49-F238E27FC236}">
                <a16:creationId xmlns:a16="http://schemas.microsoft.com/office/drawing/2014/main" id="{8DC0EE9A-EB6C-4FEB-8FEE-889536EBC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FF97B6-F417-43BC-92D9-3127EF4B9947}"/>
              </a:ext>
            </a:extLst>
          </p:cNvPr>
          <p:cNvSpPr>
            <a:spLocks noGrp="1"/>
          </p:cNvSpPr>
          <p:nvPr>
            <p:ph type="sldNum" sz="quarter" idx="12"/>
          </p:nvPr>
        </p:nvSpPr>
        <p:spPr/>
        <p:txBody>
          <a:bodyPr/>
          <a:lstStyle/>
          <a:p>
            <a:fld id="{DD96AC03-BB32-4254-A44A-8B120AC1F902}" type="slidenum">
              <a:rPr lang="en-US" smtClean="0"/>
              <a:t>‹#›</a:t>
            </a:fld>
            <a:endParaRPr lang="en-US"/>
          </a:p>
        </p:txBody>
      </p:sp>
    </p:spTree>
    <p:extLst>
      <p:ext uri="{BB962C8B-B14F-4D97-AF65-F5344CB8AC3E}">
        <p14:creationId xmlns:p14="http://schemas.microsoft.com/office/powerpoint/2010/main" val="348168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E60C-EEF0-4DEA-A224-A7A2507CA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C1BC37-DF13-418B-B5F3-01E33C3068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156C26-B75E-4DE5-ADAB-94A633BD7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D4903-4D9A-4671-954A-E697BE7CE67C}"/>
              </a:ext>
            </a:extLst>
          </p:cNvPr>
          <p:cNvSpPr>
            <a:spLocks noGrp="1"/>
          </p:cNvSpPr>
          <p:nvPr>
            <p:ph type="dt" sz="half" idx="10"/>
          </p:nvPr>
        </p:nvSpPr>
        <p:spPr/>
        <p:txBody>
          <a:bodyPr/>
          <a:lstStyle/>
          <a:p>
            <a:fld id="{02075F7E-9B2B-444C-BD3D-A49D637FA4CD}" type="datetimeFigureOut">
              <a:rPr lang="en-US" smtClean="0"/>
              <a:t>9/2/2020</a:t>
            </a:fld>
            <a:endParaRPr lang="en-US"/>
          </a:p>
        </p:txBody>
      </p:sp>
      <p:sp>
        <p:nvSpPr>
          <p:cNvPr id="6" name="Footer Placeholder 5">
            <a:extLst>
              <a:ext uri="{FF2B5EF4-FFF2-40B4-BE49-F238E27FC236}">
                <a16:creationId xmlns:a16="http://schemas.microsoft.com/office/drawing/2014/main" id="{49011AB5-761F-4970-A5D9-0F1B6CB31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FB1BB-7288-4A51-8A7C-2A6666126ADD}"/>
              </a:ext>
            </a:extLst>
          </p:cNvPr>
          <p:cNvSpPr>
            <a:spLocks noGrp="1"/>
          </p:cNvSpPr>
          <p:nvPr>
            <p:ph type="sldNum" sz="quarter" idx="12"/>
          </p:nvPr>
        </p:nvSpPr>
        <p:spPr/>
        <p:txBody>
          <a:bodyPr/>
          <a:lstStyle/>
          <a:p>
            <a:fld id="{DD96AC03-BB32-4254-A44A-8B120AC1F902}" type="slidenum">
              <a:rPr lang="en-US" smtClean="0"/>
              <a:t>‹#›</a:t>
            </a:fld>
            <a:endParaRPr lang="en-US"/>
          </a:p>
        </p:txBody>
      </p:sp>
    </p:spTree>
    <p:extLst>
      <p:ext uri="{BB962C8B-B14F-4D97-AF65-F5344CB8AC3E}">
        <p14:creationId xmlns:p14="http://schemas.microsoft.com/office/powerpoint/2010/main" val="75029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D1EDFC-A3E8-40A1-B916-553E5797F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C5EF97-B87F-4AF1-91D6-3D9829FE2C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05EEF-7194-4CA2-B20E-1E1A9A83FB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75F7E-9B2B-444C-BD3D-A49D637FA4CD}" type="datetimeFigureOut">
              <a:rPr lang="en-US" smtClean="0"/>
              <a:t>9/2/2020</a:t>
            </a:fld>
            <a:endParaRPr lang="en-US"/>
          </a:p>
        </p:txBody>
      </p:sp>
      <p:sp>
        <p:nvSpPr>
          <p:cNvPr id="5" name="Footer Placeholder 4">
            <a:extLst>
              <a:ext uri="{FF2B5EF4-FFF2-40B4-BE49-F238E27FC236}">
                <a16:creationId xmlns:a16="http://schemas.microsoft.com/office/drawing/2014/main" id="{8D9FA00D-479F-4560-A884-D9D8350F39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F73934-4959-4E5A-86C7-9C7FBF953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6AC03-BB32-4254-A44A-8B120AC1F902}" type="slidenum">
              <a:rPr lang="en-US" smtClean="0"/>
              <a:t>‹#›</a:t>
            </a:fld>
            <a:endParaRPr lang="en-US"/>
          </a:p>
        </p:txBody>
      </p:sp>
    </p:spTree>
    <p:extLst>
      <p:ext uri="{BB962C8B-B14F-4D97-AF65-F5344CB8AC3E}">
        <p14:creationId xmlns:p14="http://schemas.microsoft.com/office/powerpoint/2010/main" val="1869008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channel/UCNiNco2y8Y2QhtiGXsUbr-g?view_as=subscriber"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vcauhape@thefamilysupportcenter.or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5F2634-EB76-4760-BF77-0B59E66D295B}"/>
              </a:ext>
            </a:extLst>
          </p:cNvPr>
          <p:cNvSpPr txBox="1">
            <a:spLocks noGrp="1"/>
          </p:cNvSpPr>
          <p:nvPr>
            <p:ph type="title" idx="4294967295"/>
          </p:nvPr>
        </p:nvSpPr>
        <p:spPr>
          <a:xfrm>
            <a:off x="2209800" y="1466850"/>
            <a:ext cx="7772400"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Century" panose="02040604050505020304" pitchFamily="18" charset="0"/>
                <a:ea typeface="+mn-ea"/>
                <a:cs typeface="+mn-cs"/>
              </a:rPr>
              <a:t>Rural Regional Behavioral Health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Century" panose="02040604050505020304" pitchFamily="18" charset="0"/>
                <a:ea typeface="+mn-ea"/>
                <a:cs typeface="+mn-cs"/>
              </a:rPr>
              <a:t>Update Report</a:t>
            </a:r>
          </a:p>
        </p:txBody>
      </p:sp>
      <p:sp>
        <p:nvSpPr>
          <p:cNvPr id="5" name="TextBox 4">
            <a:extLst>
              <a:ext uri="{FF2B5EF4-FFF2-40B4-BE49-F238E27FC236}">
                <a16:creationId xmlns:a16="http://schemas.microsoft.com/office/drawing/2014/main" id="{ABF02474-0ACB-4E65-8A90-3156041415AF}"/>
              </a:ext>
            </a:extLst>
          </p:cNvPr>
          <p:cNvSpPr txBox="1"/>
          <p:nvPr/>
        </p:nvSpPr>
        <p:spPr>
          <a:xfrm>
            <a:off x="2786062" y="4686300"/>
            <a:ext cx="6619875" cy="1200329"/>
          </a:xfrm>
          <a:prstGeom prst="rect">
            <a:avLst/>
          </a:prstGeom>
          <a:noFill/>
        </p:spPr>
        <p:txBody>
          <a:bodyPr wrap="square" rtlCol="0">
            <a:spAutoFit/>
          </a:bodyPr>
          <a:lstStyle/>
          <a:p>
            <a:pPr algn="ctr"/>
            <a:r>
              <a:rPr lang="en-US" dirty="0">
                <a:solidFill>
                  <a:schemeClr val="bg1"/>
                </a:solidFill>
                <a:latin typeface="Century" panose="02040604050505020304" pitchFamily="18" charset="0"/>
              </a:rPr>
              <a:t>Valerie Cauhape, MA, MPH</a:t>
            </a:r>
          </a:p>
          <a:p>
            <a:pPr algn="ctr"/>
            <a:r>
              <a:rPr lang="en-US" dirty="0">
                <a:solidFill>
                  <a:schemeClr val="bg1"/>
                </a:solidFill>
                <a:latin typeface="Century" panose="02040604050505020304" pitchFamily="18" charset="0"/>
              </a:rPr>
              <a:t>Rural RBHC</a:t>
            </a:r>
          </a:p>
          <a:p>
            <a:pPr algn="ctr"/>
            <a:r>
              <a:rPr lang="en-US" dirty="0">
                <a:solidFill>
                  <a:schemeClr val="bg1"/>
                </a:solidFill>
                <a:latin typeface="Century" panose="02040604050505020304" pitchFamily="18" charset="0"/>
              </a:rPr>
              <a:t>Rural Regional Behavioral Health Policy Board Meeting</a:t>
            </a:r>
          </a:p>
          <a:p>
            <a:pPr algn="ctr"/>
            <a:r>
              <a:rPr lang="en-US" dirty="0">
                <a:solidFill>
                  <a:schemeClr val="bg1"/>
                </a:solidFill>
                <a:latin typeface="Century" panose="02040604050505020304" pitchFamily="18" charset="0"/>
              </a:rPr>
              <a:t>July 21, 2020</a:t>
            </a:r>
          </a:p>
        </p:txBody>
      </p:sp>
    </p:spTree>
    <p:extLst>
      <p:ext uri="{BB962C8B-B14F-4D97-AF65-F5344CB8AC3E}">
        <p14:creationId xmlns:p14="http://schemas.microsoft.com/office/powerpoint/2010/main" val="2293046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6F0F-AA8D-4497-A281-A0199DD3601D}"/>
              </a:ext>
            </a:extLst>
          </p:cNvPr>
          <p:cNvSpPr>
            <a:spLocks noGrp="1"/>
          </p:cNvSpPr>
          <p:nvPr>
            <p:ph type="title"/>
          </p:nvPr>
        </p:nvSpPr>
        <p:spPr>
          <a:xfrm>
            <a:off x="1553226" y="365125"/>
            <a:ext cx="9800573" cy="1325563"/>
          </a:xfrm>
        </p:spPr>
        <p:txBody>
          <a:bodyPr/>
          <a:lstStyle/>
          <a:p>
            <a:r>
              <a:rPr lang="en-US" dirty="0">
                <a:solidFill>
                  <a:schemeClr val="bg1"/>
                </a:solidFill>
                <a:latin typeface="Century" panose="02040604050505020304" pitchFamily="18" charset="0"/>
              </a:rPr>
              <a:t>Rural RBHC Activities</a:t>
            </a:r>
          </a:p>
        </p:txBody>
      </p:sp>
      <p:sp>
        <p:nvSpPr>
          <p:cNvPr id="3" name="Content Placeholder 2">
            <a:extLst>
              <a:ext uri="{FF2B5EF4-FFF2-40B4-BE49-F238E27FC236}">
                <a16:creationId xmlns:a16="http://schemas.microsoft.com/office/drawing/2014/main" id="{ED0F9D83-BE98-4767-BC18-DD003CC09A44}"/>
              </a:ext>
            </a:extLst>
          </p:cNvPr>
          <p:cNvSpPr>
            <a:spLocks noGrp="1"/>
          </p:cNvSpPr>
          <p:nvPr>
            <p:ph idx="1"/>
          </p:nvPr>
        </p:nvSpPr>
        <p:spPr>
          <a:xfrm>
            <a:off x="1553226" y="1825624"/>
            <a:ext cx="9800574" cy="4584053"/>
          </a:xfrm>
        </p:spPr>
        <p:txBody>
          <a:bodyPr>
            <a:normAutofit/>
          </a:bodyPr>
          <a:lstStyle/>
          <a:p>
            <a:r>
              <a:rPr lang="en-US" dirty="0">
                <a:solidFill>
                  <a:schemeClr val="bg1"/>
                </a:solidFill>
                <a:latin typeface="Century" panose="02040604050505020304" pitchFamily="18" charset="0"/>
              </a:rPr>
              <a:t>Crisis Now and Crisis Mapping</a:t>
            </a:r>
          </a:p>
          <a:p>
            <a:pPr lvl="1"/>
            <a:r>
              <a:rPr lang="en-US" dirty="0">
                <a:solidFill>
                  <a:schemeClr val="bg1"/>
                </a:solidFill>
                <a:latin typeface="Century" panose="02040604050505020304" pitchFamily="18" charset="0"/>
              </a:rPr>
              <a:t>Nothing surprising at the local level</a:t>
            </a:r>
          </a:p>
          <a:p>
            <a:pPr lvl="1"/>
            <a:r>
              <a:rPr lang="en-US" dirty="0">
                <a:solidFill>
                  <a:schemeClr val="bg1"/>
                </a:solidFill>
                <a:latin typeface="Century" panose="02040604050505020304" pitchFamily="18" charset="0"/>
              </a:rPr>
              <a:t>Biggest gaps:</a:t>
            </a:r>
          </a:p>
          <a:p>
            <a:pPr lvl="2"/>
            <a:r>
              <a:rPr lang="en-US" dirty="0">
                <a:solidFill>
                  <a:schemeClr val="bg1"/>
                </a:solidFill>
                <a:latin typeface="Century" panose="02040604050505020304" pitchFamily="18" charset="0"/>
              </a:rPr>
              <a:t>Interagency communications</a:t>
            </a:r>
          </a:p>
          <a:p>
            <a:pPr lvl="2"/>
            <a:r>
              <a:rPr lang="en-US" dirty="0">
                <a:solidFill>
                  <a:schemeClr val="bg1"/>
                </a:solidFill>
                <a:latin typeface="Century" panose="02040604050505020304" pitchFamily="18" charset="0"/>
              </a:rPr>
              <a:t>Lack of MOUs</a:t>
            </a:r>
          </a:p>
          <a:p>
            <a:pPr lvl="2"/>
            <a:r>
              <a:rPr lang="en-US" dirty="0">
                <a:solidFill>
                  <a:schemeClr val="bg1"/>
                </a:solidFill>
                <a:latin typeface="Century" panose="02040604050505020304" pitchFamily="18" charset="0"/>
              </a:rPr>
              <a:t>Lack of coverage by community-based mobile outreach teams</a:t>
            </a:r>
          </a:p>
          <a:p>
            <a:pPr lvl="2"/>
            <a:r>
              <a:rPr lang="en-US" dirty="0">
                <a:solidFill>
                  <a:schemeClr val="bg1"/>
                </a:solidFill>
                <a:latin typeface="Century" panose="02040604050505020304" pitchFamily="18" charset="0"/>
              </a:rPr>
              <a:t>Lack of inpatient MH-specific facilities</a:t>
            </a:r>
          </a:p>
          <a:p>
            <a:pPr lvl="2"/>
            <a:r>
              <a:rPr lang="en-US" dirty="0">
                <a:solidFill>
                  <a:schemeClr val="bg1"/>
                </a:solidFill>
                <a:latin typeface="Century" panose="02040604050505020304" pitchFamily="18" charset="0"/>
              </a:rPr>
              <a:t>Overutilization of Hospital Eds</a:t>
            </a:r>
          </a:p>
          <a:p>
            <a:pPr lvl="2"/>
            <a:r>
              <a:rPr lang="en-US" dirty="0">
                <a:solidFill>
                  <a:schemeClr val="bg1"/>
                </a:solidFill>
                <a:latin typeface="Century" panose="02040604050505020304" pitchFamily="18" charset="0"/>
              </a:rPr>
              <a:t>Unclear use of evidence-based practices </a:t>
            </a:r>
          </a:p>
          <a:p>
            <a:pPr lvl="1"/>
            <a:r>
              <a:rPr lang="en-US" dirty="0">
                <a:solidFill>
                  <a:schemeClr val="bg1"/>
                </a:solidFill>
                <a:latin typeface="Century" panose="02040604050505020304" pitchFamily="18" charset="0"/>
              </a:rPr>
              <a:t>Crisis Systems Webinar Series – every Tuesday at 9am</a:t>
            </a:r>
          </a:p>
          <a:p>
            <a:pPr lvl="2"/>
            <a:r>
              <a:rPr lang="en-US" dirty="0">
                <a:solidFill>
                  <a:schemeClr val="bg1"/>
                </a:solidFill>
                <a:latin typeface="Century" panose="02040604050505020304" pitchFamily="18" charset="0"/>
              </a:rPr>
              <a:t>Regional planning – NEXT TUESDAY!! 7/28</a:t>
            </a:r>
          </a:p>
          <a:p>
            <a:pPr lvl="2"/>
            <a:r>
              <a:rPr lang="en-US" dirty="0">
                <a:solidFill>
                  <a:schemeClr val="bg1"/>
                </a:solidFill>
                <a:latin typeface="Century" panose="02040604050505020304" pitchFamily="18" charset="0"/>
              </a:rPr>
              <a:t>Contact me if you need me to re-send registration info</a:t>
            </a:r>
          </a:p>
          <a:p>
            <a:pPr marL="0" indent="0">
              <a:buNone/>
            </a:pPr>
            <a:endParaRPr lang="en-US" dirty="0">
              <a:solidFill>
                <a:schemeClr val="bg1"/>
              </a:solidFill>
              <a:latin typeface="Century" panose="02040604050505020304" pitchFamily="18" charset="0"/>
            </a:endParaRPr>
          </a:p>
        </p:txBody>
      </p:sp>
    </p:spTree>
    <p:extLst>
      <p:ext uri="{BB962C8B-B14F-4D97-AF65-F5344CB8AC3E}">
        <p14:creationId xmlns:p14="http://schemas.microsoft.com/office/powerpoint/2010/main" val="2318464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6F0F-AA8D-4497-A281-A0199DD3601D}"/>
              </a:ext>
            </a:extLst>
          </p:cNvPr>
          <p:cNvSpPr>
            <a:spLocks noGrp="1"/>
          </p:cNvSpPr>
          <p:nvPr>
            <p:ph type="title"/>
          </p:nvPr>
        </p:nvSpPr>
        <p:spPr>
          <a:xfrm>
            <a:off x="1553226" y="365125"/>
            <a:ext cx="9800573" cy="1325563"/>
          </a:xfrm>
        </p:spPr>
        <p:txBody>
          <a:bodyPr/>
          <a:lstStyle/>
          <a:p>
            <a:r>
              <a:rPr lang="en-US" dirty="0">
                <a:solidFill>
                  <a:schemeClr val="bg1"/>
                </a:solidFill>
                <a:latin typeface="Century" panose="02040604050505020304" pitchFamily="18" charset="0"/>
              </a:rPr>
              <a:t>Rural RBHC Activities</a:t>
            </a:r>
          </a:p>
        </p:txBody>
      </p:sp>
      <p:sp>
        <p:nvSpPr>
          <p:cNvPr id="3" name="Content Placeholder 2">
            <a:extLst>
              <a:ext uri="{FF2B5EF4-FFF2-40B4-BE49-F238E27FC236}">
                <a16:creationId xmlns:a16="http://schemas.microsoft.com/office/drawing/2014/main" id="{ED0F9D83-BE98-4767-BC18-DD003CC09A44}"/>
              </a:ext>
            </a:extLst>
          </p:cNvPr>
          <p:cNvSpPr>
            <a:spLocks noGrp="1"/>
          </p:cNvSpPr>
          <p:nvPr>
            <p:ph idx="1"/>
          </p:nvPr>
        </p:nvSpPr>
        <p:spPr>
          <a:xfrm>
            <a:off x="1553226" y="1825625"/>
            <a:ext cx="9800574" cy="4351338"/>
          </a:xfrm>
        </p:spPr>
        <p:txBody>
          <a:bodyPr>
            <a:normAutofit lnSpcReduction="10000"/>
          </a:bodyPr>
          <a:lstStyle/>
          <a:p>
            <a:r>
              <a:rPr lang="en-US" dirty="0">
                <a:solidFill>
                  <a:schemeClr val="bg1"/>
                </a:solidFill>
                <a:latin typeface="Century" panose="02040604050505020304" pitchFamily="18" charset="0"/>
              </a:rPr>
              <a:t>Statewide Transportation Workgroup</a:t>
            </a:r>
          </a:p>
          <a:p>
            <a:pPr lvl="1"/>
            <a:r>
              <a:rPr lang="en-US" dirty="0">
                <a:solidFill>
                  <a:schemeClr val="bg1"/>
                </a:solidFill>
                <a:latin typeface="Century" panose="02040604050505020304" pitchFamily="18" charset="0"/>
              </a:rPr>
              <a:t>Rural and Urban sub-workgroups</a:t>
            </a:r>
          </a:p>
          <a:p>
            <a:pPr lvl="1"/>
            <a:r>
              <a:rPr lang="en-US" dirty="0">
                <a:solidFill>
                  <a:schemeClr val="bg1"/>
                </a:solidFill>
                <a:latin typeface="Century" panose="02040604050505020304" pitchFamily="18" charset="0"/>
              </a:rPr>
              <a:t>Informational webinars and Statewide meetings recorded and posted on YouTube (</a:t>
            </a:r>
            <a:r>
              <a:rPr lang="en-US" dirty="0">
                <a:solidFill>
                  <a:schemeClr val="accent1">
                    <a:lumMod val="20000"/>
                    <a:lumOff val="80000"/>
                  </a:schemeClr>
                </a:solidFill>
                <a:hlinkClick r:id="rId3">
                  <a:extLst>
                    <a:ext uri="{A12FA001-AC4F-418D-AE19-62706E023703}">
                      <ahyp:hlinkClr xmlns:ahyp="http://schemas.microsoft.com/office/drawing/2018/hyperlinkcolor" val="tx"/>
                    </a:ext>
                  </a:extLst>
                </a:hlinkClick>
              </a:rPr>
              <a:t>https://www.youtube.com/channel/UCNiNco2y8Y2QhtiGXsUbr-g?view_as=subscriber</a:t>
            </a:r>
            <a:r>
              <a:rPr lang="en-US" dirty="0"/>
              <a:t>)</a:t>
            </a:r>
            <a:endParaRPr lang="en-US" dirty="0">
              <a:solidFill>
                <a:schemeClr val="bg1"/>
              </a:solidFill>
              <a:latin typeface="Century" panose="02040604050505020304" pitchFamily="18" charset="0"/>
            </a:endParaRPr>
          </a:p>
          <a:p>
            <a:pPr lvl="1"/>
            <a:r>
              <a:rPr lang="en-US" dirty="0">
                <a:solidFill>
                  <a:schemeClr val="bg1"/>
                </a:solidFill>
                <a:latin typeface="Century" panose="02040604050505020304" pitchFamily="18" charset="0"/>
              </a:rPr>
              <a:t>Which Board members would like to be on invitation?</a:t>
            </a:r>
          </a:p>
          <a:p>
            <a:endParaRPr lang="en-US" dirty="0">
              <a:solidFill>
                <a:schemeClr val="bg1"/>
              </a:solidFill>
              <a:latin typeface="Century" panose="02040604050505020304" pitchFamily="18" charset="0"/>
            </a:endParaRPr>
          </a:p>
          <a:p>
            <a:r>
              <a:rPr lang="en-US" dirty="0">
                <a:solidFill>
                  <a:schemeClr val="bg1"/>
                </a:solidFill>
                <a:latin typeface="Century" panose="02040604050505020304" pitchFamily="18" charset="0"/>
              </a:rPr>
              <a:t>BDR Development Workgroup</a:t>
            </a:r>
          </a:p>
          <a:p>
            <a:pPr lvl="1"/>
            <a:r>
              <a:rPr lang="en-US" dirty="0">
                <a:solidFill>
                  <a:schemeClr val="bg1"/>
                </a:solidFill>
                <a:latin typeface="Century" panose="02040604050505020304" pitchFamily="18" charset="0"/>
              </a:rPr>
              <a:t>Will re-launch in when Board decides general topic area</a:t>
            </a:r>
          </a:p>
          <a:p>
            <a:pPr lvl="1"/>
            <a:r>
              <a:rPr lang="en-US" dirty="0">
                <a:solidFill>
                  <a:schemeClr val="bg1"/>
                </a:solidFill>
                <a:latin typeface="Century" panose="02040604050505020304" pitchFamily="18" charset="0"/>
              </a:rPr>
              <a:t>Which Board members would like to be on invitation? </a:t>
            </a:r>
          </a:p>
        </p:txBody>
      </p:sp>
    </p:spTree>
    <p:extLst>
      <p:ext uri="{BB962C8B-B14F-4D97-AF65-F5344CB8AC3E}">
        <p14:creationId xmlns:p14="http://schemas.microsoft.com/office/powerpoint/2010/main" val="3293532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6F0F-AA8D-4497-A281-A0199DD3601D}"/>
              </a:ext>
            </a:extLst>
          </p:cNvPr>
          <p:cNvSpPr>
            <a:spLocks noGrp="1"/>
          </p:cNvSpPr>
          <p:nvPr>
            <p:ph type="title"/>
          </p:nvPr>
        </p:nvSpPr>
        <p:spPr>
          <a:xfrm>
            <a:off x="1553226" y="365125"/>
            <a:ext cx="9800573" cy="1325563"/>
          </a:xfrm>
        </p:spPr>
        <p:txBody>
          <a:bodyPr/>
          <a:lstStyle/>
          <a:p>
            <a:r>
              <a:rPr lang="en-US" dirty="0">
                <a:solidFill>
                  <a:schemeClr val="bg1"/>
                </a:solidFill>
                <a:latin typeface="Century" panose="02040604050505020304" pitchFamily="18" charset="0"/>
              </a:rPr>
              <a:t>Rural RBHC Activities</a:t>
            </a:r>
          </a:p>
        </p:txBody>
      </p:sp>
      <p:sp>
        <p:nvSpPr>
          <p:cNvPr id="3" name="Content Placeholder 2">
            <a:extLst>
              <a:ext uri="{FF2B5EF4-FFF2-40B4-BE49-F238E27FC236}">
                <a16:creationId xmlns:a16="http://schemas.microsoft.com/office/drawing/2014/main" id="{ED0F9D83-BE98-4767-BC18-DD003CC09A44}"/>
              </a:ext>
            </a:extLst>
          </p:cNvPr>
          <p:cNvSpPr>
            <a:spLocks noGrp="1"/>
          </p:cNvSpPr>
          <p:nvPr>
            <p:ph idx="1"/>
          </p:nvPr>
        </p:nvSpPr>
        <p:spPr>
          <a:xfrm>
            <a:off x="1553226" y="1825625"/>
            <a:ext cx="9800574" cy="4351338"/>
          </a:xfrm>
        </p:spPr>
        <p:txBody>
          <a:bodyPr/>
          <a:lstStyle/>
          <a:p>
            <a:r>
              <a:rPr lang="en-US" dirty="0">
                <a:solidFill>
                  <a:schemeClr val="bg1"/>
                </a:solidFill>
                <a:latin typeface="Century" panose="02040604050505020304" pitchFamily="18" charset="0"/>
              </a:rPr>
              <a:t>Participation in “Recovery Town Hall”, Thursday 4/23</a:t>
            </a:r>
          </a:p>
          <a:p>
            <a:pPr lvl="1"/>
            <a:r>
              <a:rPr lang="en-US" dirty="0">
                <a:solidFill>
                  <a:schemeClr val="bg1"/>
                </a:solidFill>
                <a:latin typeface="Century" panose="02040604050505020304" pitchFamily="18" charset="0"/>
              </a:rPr>
              <a:t>&gt;250 ppl registered, approx. 140-190 ppl attended</a:t>
            </a:r>
          </a:p>
          <a:p>
            <a:pPr lvl="1"/>
            <a:r>
              <a:rPr lang="en-US" dirty="0">
                <a:solidFill>
                  <a:schemeClr val="bg1"/>
                </a:solidFill>
                <a:latin typeface="Century" panose="02040604050505020304" pitchFamily="18" charset="0"/>
              </a:rPr>
              <a:t>Pushed for continued pursuit of behavioral health providers to meet needs in person, not just telehealth. “Telehealth is a stop-gap, not a final solution”</a:t>
            </a:r>
          </a:p>
          <a:p>
            <a:r>
              <a:rPr lang="en-US" dirty="0">
                <a:solidFill>
                  <a:schemeClr val="bg1"/>
                </a:solidFill>
                <a:latin typeface="Century" panose="02040604050505020304" pitchFamily="18" charset="0"/>
              </a:rPr>
              <a:t>Working with </a:t>
            </a:r>
            <a:r>
              <a:rPr lang="en-US" dirty="0" err="1">
                <a:solidFill>
                  <a:schemeClr val="bg1"/>
                </a:solidFill>
                <a:latin typeface="Century" panose="02040604050505020304" pitchFamily="18" charset="0"/>
              </a:rPr>
              <a:t>TracB</a:t>
            </a:r>
            <a:r>
              <a:rPr lang="en-US" dirty="0">
                <a:solidFill>
                  <a:schemeClr val="bg1"/>
                </a:solidFill>
                <a:latin typeface="Century" panose="02040604050505020304" pitchFamily="18" charset="0"/>
              </a:rPr>
              <a:t> to ID site for MAT bus</a:t>
            </a:r>
          </a:p>
          <a:p>
            <a:pPr lvl="1"/>
            <a:r>
              <a:rPr lang="en-US" dirty="0">
                <a:solidFill>
                  <a:schemeClr val="bg1"/>
                </a:solidFill>
                <a:latin typeface="Century" panose="02040604050505020304" pitchFamily="18" charset="0"/>
              </a:rPr>
              <a:t>Please let me know if you know of an agency that would be interested.</a:t>
            </a:r>
          </a:p>
          <a:p>
            <a:pPr marL="0" indent="0">
              <a:buNone/>
            </a:pPr>
            <a:endParaRPr lang="en-US" dirty="0">
              <a:solidFill>
                <a:schemeClr val="bg1"/>
              </a:solidFill>
              <a:latin typeface="Century" panose="02040604050505020304" pitchFamily="18" charset="0"/>
            </a:endParaRPr>
          </a:p>
        </p:txBody>
      </p:sp>
    </p:spTree>
    <p:extLst>
      <p:ext uri="{BB962C8B-B14F-4D97-AF65-F5344CB8AC3E}">
        <p14:creationId xmlns:p14="http://schemas.microsoft.com/office/powerpoint/2010/main" val="2898118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6F0F-AA8D-4497-A281-A0199DD3601D}"/>
              </a:ext>
            </a:extLst>
          </p:cNvPr>
          <p:cNvSpPr>
            <a:spLocks noGrp="1"/>
          </p:cNvSpPr>
          <p:nvPr>
            <p:ph type="title"/>
          </p:nvPr>
        </p:nvSpPr>
        <p:spPr>
          <a:xfrm>
            <a:off x="1553226" y="365125"/>
            <a:ext cx="9800573" cy="1325563"/>
          </a:xfrm>
        </p:spPr>
        <p:txBody>
          <a:bodyPr/>
          <a:lstStyle/>
          <a:p>
            <a:r>
              <a:rPr lang="en-US" dirty="0">
                <a:solidFill>
                  <a:schemeClr val="bg1"/>
                </a:solidFill>
                <a:latin typeface="Century" panose="02040604050505020304" pitchFamily="18" charset="0"/>
              </a:rPr>
              <a:t>Rural RBHC Activities</a:t>
            </a:r>
          </a:p>
        </p:txBody>
      </p:sp>
      <p:sp>
        <p:nvSpPr>
          <p:cNvPr id="3" name="Content Placeholder 2">
            <a:extLst>
              <a:ext uri="{FF2B5EF4-FFF2-40B4-BE49-F238E27FC236}">
                <a16:creationId xmlns:a16="http://schemas.microsoft.com/office/drawing/2014/main" id="{ED0F9D83-BE98-4767-BC18-DD003CC09A44}"/>
              </a:ext>
            </a:extLst>
          </p:cNvPr>
          <p:cNvSpPr>
            <a:spLocks noGrp="1"/>
          </p:cNvSpPr>
          <p:nvPr>
            <p:ph idx="1"/>
          </p:nvPr>
        </p:nvSpPr>
        <p:spPr>
          <a:xfrm>
            <a:off x="1553226" y="1825625"/>
            <a:ext cx="9800574" cy="4351338"/>
          </a:xfrm>
        </p:spPr>
        <p:txBody>
          <a:bodyPr>
            <a:normAutofit fontScale="92500" lnSpcReduction="20000"/>
          </a:bodyPr>
          <a:lstStyle/>
          <a:p>
            <a:r>
              <a:rPr lang="en-US" dirty="0">
                <a:solidFill>
                  <a:schemeClr val="bg1"/>
                </a:solidFill>
                <a:latin typeface="Century" panose="02040604050505020304" pitchFamily="18" charset="0"/>
              </a:rPr>
              <a:t>Communications</a:t>
            </a:r>
          </a:p>
          <a:p>
            <a:pPr lvl="1"/>
            <a:r>
              <a:rPr lang="en-US" dirty="0">
                <a:solidFill>
                  <a:schemeClr val="bg1"/>
                </a:solidFill>
                <a:latin typeface="Century" panose="02040604050505020304" pitchFamily="18" charset="0"/>
              </a:rPr>
              <a:t>COVID-19 Info</a:t>
            </a:r>
          </a:p>
          <a:p>
            <a:pPr lvl="2"/>
            <a:r>
              <a:rPr lang="en-US" dirty="0">
                <a:solidFill>
                  <a:schemeClr val="bg1"/>
                </a:solidFill>
                <a:latin typeface="Century" panose="02040604050505020304" pitchFamily="18" charset="0"/>
              </a:rPr>
              <a:t>Migrated to Spark page</a:t>
            </a:r>
          </a:p>
          <a:p>
            <a:pPr lvl="1"/>
            <a:r>
              <a:rPr lang="en-US" dirty="0">
                <a:solidFill>
                  <a:schemeClr val="bg1"/>
                </a:solidFill>
                <a:latin typeface="Century" panose="02040604050505020304" pitchFamily="18" charset="0"/>
              </a:rPr>
              <a:t>47 followers to FB Page, 68 followers on IG</a:t>
            </a:r>
          </a:p>
          <a:p>
            <a:pPr lvl="2"/>
            <a:r>
              <a:rPr lang="en-US" dirty="0">
                <a:solidFill>
                  <a:schemeClr val="bg1"/>
                </a:solidFill>
                <a:latin typeface="Century" panose="02040604050505020304" pitchFamily="18" charset="0"/>
              </a:rPr>
              <a:t>Increased with COVID-19 Updates and Board 2020 Priority Posts</a:t>
            </a:r>
          </a:p>
          <a:p>
            <a:pPr lvl="1"/>
            <a:r>
              <a:rPr lang="en-US" dirty="0">
                <a:solidFill>
                  <a:schemeClr val="bg1"/>
                </a:solidFill>
                <a:latin typeface="Century" panose="02040604050505020304" pitchFamily="18" charset="0"/>
              </a:rPr>
              <a:t>Haven’t been able to post/send out all stakeholder emails as frequently recently, due to focus on other projects</a:t>
            </a:r>
          </a:p>
          <a:p>
            <a:r>
              <a:rPr lang="en-US" dirty="0">
                <a:solidFill>
                  <a:schemeClr val="bg1"/>
                </a:solidFill>
                <a:latin typeface="Century" panose="02040604050505020304" pitchFamily="18" charset="0"/>
              </a:rPr>
              <a:t>Crisis Counselors Program (CCP)</a:t>
            </a:r>
          </a:p>
          <a:p>
            <a:pPr lvl="1"/>
            <a:r>
              <a:rPr lang="en-US" dirty="0">
                <a:solidFill>
                  <a:schemeClr val="bg1"/>
                </a:solidFill>
                <a:latin typeface="Century" panose="02040604050505020304" pitchFamily="18" charset="0"/>
              </a:rPr>
              <a:t>FEMA funded program</a:t>
            </a:r>
          </a:p>
          <a:p>
            <a:pPr lvl="1"/>
            <a:r>
              <a:rPr lang="en-US" dirty="0">
                <a:solidFill>
                  <a:schemeClr val="bg1"/>
                </a:solidFill>
                <a:latin typeface="Century" panose="02040604050505020304" pitchFamily="18" charset="0"/>
              </a:rPr>
              <a:t>Non-professional; leads community members and healthcare workers SUB-MH Crisis Hold to ID their challenges, their own solutions, and then connect them to resources.</a:t>
            </a:r>
          </a:p>
          <a:p>
            <a:pPr lvl="1"/>
            <a:r>
              <a:rPr lang="en-US" dirty="0">
                <a:solidFill>
                  <a:schemeClr val="bg1"/>
                </a:solidFill>
                <a:latin typeface="Century" panose="02040604050505020304" pitchFamily="18" charset="0"/>
              </a:rPr>
              <a:t>Frontier Community Coalition (FCC) and Boys and Girls Club in Winnemucca are assisting in launch</a:t>
            </a:r>
          </a:p>
          <a:p>
            <a:pPr lvl="1"/>
            <a:r>
              <a:rPr lang="en-US" dirty="0">
                <a:solidFill>
                  <a:schemeClr val="bg1"/>
                </a:solidFill>
                <a:latin typeface="Century" panose="02040604050505020304" pitchFamily="18" charset="0"/>
              </a:rPr>
              <a:t>Will be working region-wide</a:t>
            </a:r>
          </a:p>
          <a:p>
            <a:pPr marL="914400" lvl="2" indent="0">
              <a:buNone/>
            </a:pPr>
            <a:endParaRPr lang="en-US" dirty="0">
              <a:solidFill>
                <a:schemeClr val="bg1"/>
              </a:solidFill>
              <a:latin typeface="Century" panose="02040604050505020304" pitchFamily="18" charset="0"/>
            </a:endParaRPr>
          </a:p>
          <a:p>
            <a:pPr marL="0" indent="0">
              <a:buNone/>
            </a:pPr>
            <a:endParaRPr lang="en-US" dirty="0">
              <a:solidFill>
                <a:schemeClr val="bg1"/>
              </a:solidFill>
              <a:latin typeface="Century" panose="02040604050505020304" pitchFamily="18" charset="0"/>
            </a:endParaRPr>
          </a:p>
        </p:txBody>
      </p:sp>
    </p:spTree>
    <p:extLst>
      <p:ext uri="{BB962C8B-B14F-4D97-AF65-F5344CB8AC3E}">
        <p14:creationId xmlns:p14="http://schemas.microsoft.com/office/powerpoint/2010/main" val="357794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BA7C2D-46C8-4F7D-90B0-C7FDA09AF5A7}"/>
              </a:ext>
            </a:extLst>
          </p:cNvPr>
          <p:cNvSpPr>
            <a:spLocks noGrp="1"/>
          </p:cNvSpPr>
          <p:nvPr>
            <p:ph type="title"/>
          </p:nvPr>
        </p:nvSpPr>
        <p:spPr>
          <a:xfrm>
            <a:off x="1540701" y="365125"/>
            <a:ext cx="9813098" cy="1325563"/>
          </a:xfrm>
        </p:spPr>
        <p:txBody>
          <a:bodyPr/>
          <a:lstStyle/>
          <a:p>
            <a:r>
              <a:rPr lang="en-US" dirty="0">
                <a:solidFill>
                  <a:schemeClr val="accent1">
                    <a:lumMod val="75000"/>
                  </a:schemeClr>
                </a:solidFill>
                <a:latin typeface="Century" panose="02040604050505020304" pitchFamily="18" charset="0"/>
              </a:rPr>
              <a:t>Legislative Updates</a:t>
            </a:r>
          </a:p>
        </p:txBody>
      </p:sp>
      <p:sp>
        <p:nvSpPr>
          <p:cNvPr id="5" name="Content Placeholder 4">
            <a:extLst>
              <a:ext uri="{FF2B5EF4-FFF2-40B4-BE49-F238E27FC236}">
                <a16:creationId xmlns:a16="http://schemas.microsoft.com/office/drawing/2014/main" id="{9A9973E9-C915-4A0A-86EE-12F71A717B6A}"/>
              </a:ext>
            </a:extLst>
          </p:cNvPr>
          <p:cNvSpPr>
            <a:spLocks noGrp="1"/>
          </p:cNvSpPr>
          <p:nvPr>
            <p:ph idx="1"/>
          </p:nvPr>
        </p:nvSpPr>
        <p:spPr>
          <a:xfrm>
            <a:off x="1393794" y="1825625"/>
            <a:ext cx="10599938" cy="4351338"/>
          </a:xfrm>
        </p:spPr>
        <p:txBody>
          <a:bodyPr>
            <a:noAutofit/>
          </a:bodyPr>
          <a:lstStyle/>
          <a:p>
            <a:r>
              <a:rPr lang="en-US" sz="1800" dirty="0">
                <a:solidFill>
                  <a:schemeClr val="accent1">
                    <a:lumMod val="75000"/>
                  </a:schemeClr>
                </a:solidFill>
                <a:latin typeface="Century" panose="02040604050505020304" pitchFamily="18" charset="0"/>
              </a:rPr>
              <a:t>Special Session – sine die 7/19</a:t>
            </a:r>
          </a:p>
          <a:p>
            <a:r>
              <a:rPr lang="en-US" sz="1800" dirty="0">
                <a:solidFill>
                  <a:schemeClr val="accent1">
                    <a:lumMod val="75000"/>
                  </a:schemeClr>
                </a:solidFill>
                <a:latin typeface="Century" panose="02040604050505020304" pitchFamily="18" charset="0"/>
              </a:rPr>
              <a:t>AB 3: budget re-appropriation bill affecting education and DHHS passed</a:t>
            </a:r>
          </a:p>
          <a:p>
            <a:pPr lvl="1"/>
            <a:r>
              <a:rPr lang="en-US" sz="1800" dirty="0">
                <a:solidFill>
                  <a:schemeClr val="accent1">
                    <a:lumMod val="75000"/>
                  </a:schemeClr>
                </a:solidFill>
                <a:latin typeface="Century" panose="02040604050505020304" pitchFamily="18" charset="0"/>
              </a:rPr>
              <a:t>Biggest immediate concern: cuts to Medicaid reimbursement</a:t>
            </a:r>
          </a:p>
          <a:p>
            <a:pPr lvl="1"/>
            <a:endParaRPr lang="en-US" sz="1800" dirty="0">
              <a:solidFill>
                <a:schemeClr val="accent1">
                  <a:lumMod val="75000"/>
                </a:schemeClr>
              </a:solidFill>
              <a:latin typeface="Century" panose="02040604050505020304" pitchFamily="18" charset="0"/>
            </a:endParaRPr>
          </a:p>
          <a:p>
            <a:r>
              <a:rPr lang="en-US" sz="1800" dirty="0">
                <a:solidFill>
                  <a:schemeClr val="accent1">
                    <a:lumMod val="75000"/>
                  </a:schemeClr>
                </a:solidFill>
                <a:latin typeface="Century" panose="02040604050505020304" pitchFamily="18" charset="0"/>
              </a:rPr>
              <a:t>Press release from Governor’s Office states there will be a second special session</a:t>
            </a:r>
          </a:p>
          <a:p>
            <a:pPr marL="0" indent="0">
              <a:buNone/>
            </a:pPr>
            <a:r>
              <a:rPr lang="en-US" sz="1800" dirty="0">
                <a:solidFill>
                  <a:schemeClr val="accent1">
                    <a:lumMod val="75000"/>
                  </a:schemeClr>
                </a:solidFill>
                <a:latin typeface="Century" panose="02040604050505020304" pitchFamily="18" charset="0"/>
              </a:rPr>
              <a:t>“Critical policy issues I am planning to include for the second special session:</a:t>
            </a:r>
          </a:p>
          <a:p>
            <a:r>
              <a:rPr lang="en-US" sz="1800" dirty="0">
                <a:solidFill>
                  <a:schemeClr val="accent1">
                    <a:lumMod val="75000"/>
                  </a:schemeClr>
                </a:solidFill>
                <a:latin typeface="Century" panose="02040604050505020304" pitchFamily="18" charset="0"/>
              </a:rPr>
              <a:t>Addressing criminal and social justice policy reform</a:t>
            </a:r>
          </a:p>
          <a:p>
            <a:r>
              <a:rPr lang="en-US" sz="1800" dirty="0">
                <a:solidFill>
                  <a:schemeClr val="accent1">
                    <a:lumMod val="75000"/>
                  </a:schemeClr>
                </a:solidFill>
                <a:latin typeface="Century" panose="02040604050505020304" pitchFamily="18" charset="0"/>
              </a:rPr>
              <a:t>Working to ensure Nevadans, businesses, workers and the unemployed have the support and protections they need as they battle COVID-19, including the following:</a:t>
            </a:r>
          </a:p>
          <a:p>
            <a:pPr lvl="1"/>
            <a:r>
              <a:rPr lang="en-US" sz="1800" dirty="0">
                <a:solidFill>
                  <a:schemeClr val="accent1">
                    <a:lumMod val="75000"/>
                  </a:schemeClr>
                </a:solidFill>
                <a:latin typeface="Century" panose="02040604050505020304" pitchFamily="18" charset="0"/>
              </a:rPr>
              <a:t>Ensuring Nevadans can exercise their fundamental right to vote in a way that does not dangerously expose them to increased risk of COVID-19 infection</a:t>
            </a:r>
          </a:p>
          <a:p>
            <a:pPr lvl="1"/>
            <a:r>
              <a:rPr lang="en-US" sz="1800" dirty="0">
                <a:solidFill>
                  <a:schemeClr val="accent1">
                    <a:lumMod val="75000"/>
                  </a:schemeClr>
                </a:solidFill>
                <a:latin typeface="Century" panose="02040604050505020304" pitchFamily="18" charset="0"/>
              </a:rPr>
              <a:t>Helping stabilize Nevada businesses so they don’t suffer continued economic hits and establishing safety standards for the workers who are keeping our economy going</a:t>
            </a:r>
          </a:p>
          <a:p>
            <a:pPr lvl="1"/>
            <a:r>
              <a:rPr lang="en-US" sz="1800" dirty="0">
                <a:solidFill>
                  <a:schemeClr val="accent1">
                    <a:lumMod val="75000"/>
                  </a:schemeClr>
                </a:solidFill>
                <a:latin typeface="Century" panose="02040604050505020304" pitchFamily="18" charset="0"/>
              </a:rPr>
              <a:t>Removing statutory barriers impeding the work of Nevada’s unemployment insurance program</a:t>
            </a:r>
          </a:p>
        </p:txBody>
      </p:sp>
    </p:spTree>
    <p:extLst>
      <p:ext uri="{BB962C8B-B14F-4D97-AF65-F5344CB8AC3E}">
        <p14:creationId xmlns:p14="http://schemas.microsoft.com/office/powerpoint/2010/main" val="357142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BA7C2D-46C8-4F7D-90B0-C7FDA09AF5A7}"/>
              </a:ext>
            </a:extLst>
          </p:cNvPr>
          <p:cNvSpPr>
            <a:spLocks noGrp="1"/>
          </p:cNvSpPr>
          <p:nvPr>
            <p:ph type="title"/>
          </p:nvPr>
        </p:nvSpPr>
        <p:spPr>
          <a:xfrm>
            <a:off x="1540701" y="365125"/>
            <a:ext cx="9813098" cy="1325563"/>
          </a:xfrm>
        </p:spPr>
        <p:txBody>
          <a:bodyPr/>
          <a:lstStyle/>
          <a:p>
            <a:r>
              <a:rPr lang="en-US" dirty="0">
                <a:solidFill>
                  <a:schemeClr val="accent1">
                    <a:lumMod val="75000"/>
                  </a:schemeClr>
                </a:solidFill>
                <a:latin typeface="Century" panose="02040604050505020304" pitchFamily="18" charset="0"/>
              </a:rPr>
              <a:t>Legislative Updates</a:t>
            </a:r>
          </a:p>
        </p:txBody>
      </p:sp>
      <p:sp>
        <p:nvSpPr>
          <p:cNvPr id="5" name="Content Placeholder 4">
            <a:extLst>
              <a:ext uri="{FF2B5EF4-FFF2-40B4-BE49-F238E27FC236}">
                <a16:creationId xmlns:a16="http://schemas.microsoft.com/office/drawing/2014/main" id="{9A9973E9-C915-4A0A-86EE-12F71A717B6A}"/>
              </a:ext>
            </a:extLst>
          </p:cNvPr>
          <p:cNvSpPr>
            <a:spLocks noGrp="1"/>
          </p:cNvSpPr>
          <p:nvPr>
            <p:ph idx="1"/>
          </p:nvPr>
        </p:nvSpPr>
        <p:spPr>
          <a:xfrm>
            <a:off x="1540700" y="1825625"/>
            <a:ext cx="9813099" cy="4667250"/>
          </a:xfrm>
        </p:spPr>
        <p:txBody>
          <a:bodyPr>
            <a:normAutofit fontScale="70000" lnSpcReduction="20000"/>
          </a:bodyPr>
          <a:lstStyle/>
          <a:p>
            <a:r>
              <a:rPr lang="en-US" sz="4600" dirty="0">
                <a:solidFill>
                  <a:schemeClr val="accent1">
                    <a:lumMod val="75000"/>
                  </a:schemeClr>
                </a:solidFill>
                <a:latin typeface="Century" panose="02040604050505020304" pitchFamily="18" charset="0"/>
              </a:rPr>
              <a:t>Legislative Committee on Healthcare – Solicitation for Recommendations</a:t>
            </a:r>
          </a:p>
          <a:p>
            <a:pPr marL="0" indent="0">
              <a:buNone/>
            </a:pPr>
            <a:r>
              <a:rPr lang="en-US" sz="2600" dirty="0">
                <a:solidFill>
                  <a:schemeClr val="accent1">
                    <a:lumMod val="75000"/>
                  </a:schemeClr>
                </a:solidFill>
                <a:latin typeface="Century" panose="02040604050505020304" pitchFamily="18" charset="0"/>
              </a:rPr>
              <a:t>"The Legislative Committee on Health Care invites all interested parties to submit written recommendations for possible consideration during the Committee’s final meeting and work session on August 19, 2020. The meeting will be held virtually. In advance of the final meeting, Committee staff will review meeting materials and testimony received during the interim and develop a list of recommendations to be reviewed by the chair for possible consideration during the work session. The Committee is allocated ten bill draft requests for the 2021 Legislative Session. It may also take action by writing letters to individuals or organizations urging certain action or including position statements in the Committee’s final report. Recommendations and appropriate background information, as outlined in the</a:t>
            </a:r>
          </a:p>
          <a:p>
            <a:pPr marL="0" indent="0">
              <a:buNone/>
            </a:pPr>
            <a:r>
              <a:rPr lang="en-US" sz="2600" dirty="0">
                <a:solidFill>
                  <a:schemeClr val="accent1">
                    <a:lumMod val="75000"/>
                  </a:schemeClr>
                </a:solidFill>
                <a:latin typeface="Century" panose="02040604050505020304" pitchFamily="18" charset="0"/>
              </a:rPr>
              <a:t>attached form, </a:t>
            </a:r>
            <a:r>
              <a:rPr lang="en-US" sz="2600" b="1" dirty="0">
                <a:solidFill>
                  <a:schemeClr val="accent1">
                    <a:lumMod val="75000"/>
                  </a:schemeClr>
                </a:solidFill>
                <a:highlight>
                  <a:srgbClr val="FFFF00"/>
                </a:highlight>
                <a:latin typeface="Century" panose="02040604050505020304" pitchFamily="18" charset="0"/>
              </a:rPr>
              <a:t>must be received by 5 p.m. on Friday, July 24, 2020</a:t>
            </a:r>
            <a:r>
              <a:rPr lang="en-US" sz="2600" dirty="0">
                <a:solidFill>
                  <a:schemeClr val="accent1">
                    <a:lumMod val="75000"/>
                  </a:schemeClr>
                </a:solidFill>
                <a:latin typeface="Century" panose="02040604050505020304" pitchFamily="18" charset="0"/>
              </a:rPr>
              <a:t>. Submissions may be sent via email to HealthCare@lcb.state.nv.us. Please note that submission of a recommendation to the Committee does not guarantee its consideration during the work session.</a:t>
            </a:r>
          </a:p>
          <a:p>
            <a:pPr marL="0" indent="0">
              <a:buNone/>
            </a:pPr>
            <a:r>
              <a:rPr lang="en-US" sz="2600" dirty="0">
                <a:solidFill>
                  <a:schemeClr val="accent1">
                    <a:lumMod val="75000"/>
                  </a:schemeClr>
                </a:solidFill>
                <a:latin typeface="Century" panose="02040604050505020304" pitchFamily="18" charset="0"/>
              </a:rPr>
              <a:t>Thank you for your interest in the health and health care of Nevadans. If you have any questions regarding this solicitation of recommendations, please contact Megan </a:t>
            </a:r>
            <a:r>
              <a:rPr lang="en-US" sz="2600" dirty="0" err="1">
                <a:solidFill>
                  <a:schemeClr val="accent1">
                    <a:lumMod val="75000"/>
                  </a:schemeClr>
                </a:solidFill>
                <a:latin typeface="Century" panose="02040604050505020304" pitchFamily="18" charset="0"/>
              </a:rPr>
              <a:t>Comlossy</a:t>
            </a:r>
            <a:r>
              <a:rPr lang="en-US" sz="2600" dirty="0">
                <a:solidFill>
                  <a:schemeClr val="accent1">
                    <a:lumMod val="75000"/>
                  </a:schemeClr>
                </a:solidFill>
                <a:latin typeface="Century" panose="02040604050505020304" pitchFamily="18" charset="0"/>
              </a:rPr>
              <a:t>, Committee Policy Analyst, at megan.comlossy@lcb.state.nv.us or (775) 684-6825." </a:t>
            </a:r>
          </a:p>
        </p:txBody>
      </p:sp>
    </p:spTree>
    <p:extLst>
      <p:ext uri="{BB962C8B-B14F-4D97-AF65-F5344CB8AC3E}">
        <p14:creationId xmlns:p14="http://schemas.microsoft.com/office/powerpoint/2010/main" val="1715347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7485-F5DA-4108-871E-329D9200A64F}"/>
              </a:ext>
            </a:extLst>
          </p:cNvPr>
          <p:cNvSpPr txBox="1">
            <a:spLocks noGrp="1"/>
          </p:cNvSpPr>
          <p:nvPr>
            <p:ph type="title" idx="4294967295"/>
          </p:nvPr>
        </p:nvSpPr>
        <p:spPr>
          <a:xfrm>
            <a:off x="3090861" y="1901904"/>
            <a:ext cx="6010275"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accent1">
                    <a:lumMod val="75000"/>
                  </a:schemeClr>
                </a:solidFill>
                <a:effectLst/>
                <a:uLnTx/>
                <a:uFillTx/>
                <a:latin typeface="Century" panose="02040604050505020304" pitchFamily="18" charset="0"/>
                <a:ea typeface="+mn-ea"/>
                <a:cs typeface="+mn-cs"/>
              </a:rPr>
              <a:t>Questions?</a:t>
            </a:r>
          </a:p>
        </p:txBody>
      </p:sp>
      <p:sp>
        <p:nvSpPr>
          <p:cNvPr id="3" name="TextBox 2">
            <a:extLst>
              <a:ext uri="{FF2B5EF4-FFF2-40B4-BE49-F238E27FC236}">
                <a16:creationId xmlns:a16="http://schemas.microsoft.com/office/drawing/2014/main" id="{0E4CDAAD-51E3-4290-B01C-1B56217CE232}"/>
              </a:ext>
            </a:extLst>
          </p:cNvPr>
          <p:cNvSpPr txBox="1"/>
          <p:nvPr/>
        </p:nvSpPr>
        <p:spPr>
          <a:xfrm>
            <a:off x="2574131" y="3958650"/>
            <a:ext cx="7043737" cy="1692771"/>
          </a:xfrm>
          <a:prstGeom prst="rect">
            <a:avLst/>
          </a:prstGeom>
          <a:noFill/>
        </p:spPr>
        <p:txBody>
          <a:bodyPr wrap="square" rtlCol="0">
            <a:spAutoFit/>
          </a:bodyPr>
          <a:lstStyle/>
          <a:p>
            <a:pPr algn="ctr"/>
            <a:r>
              <a:rPr lang="en-US" sz="3200" dirty="0">
                <a:solidFill>
                  <a:schemeClr val="accent1">
                    <a:lumMod val="75000"/>
                  </a:schemeClr>
                </a:solidFill>
                <a:latin typeface="Century" panose="02040604050505020304" pitchFamily="18" charset="0"/>
              </a:rPr>
              <a:t>Valerie Cauhape, MA, MPH</a:t>
            </a:r>
          </a:p>
          <a:p>
            <a:pPr algn="ctr"/>
            <a:r>
              <a:rPr lang="en-US" sz="2400" dirty="0">
                <a:solidFill>
                  <a:schemeClr val="accent1">
                    <a:lumMod val="75000"/>
                  </a:schemeClr>
                </a:solidFill>
                <a:latin typeface="Century" panose="02040604050505020304" pitchFamily="18" charset="0"/>
              </a:rPr>
              <a:t>Rural Regional Behavioral Health Coordinator</a:t>
            </a:r>
          </a:p>
          <a:p>
            <a:pPr algn="ctr"/>
            <a:r>
              <a:rPr lang="en-US" sz="2400" dirty="0">
                <a:solidFill>
                  <a:schemeClr val="accent1">
                    <a:lumMod val="75000"/>
                  </a:schemeClr>
                </a:solidFill>
                <a:latin typeface="Century" panose="02040604050505020304" pitchFamily="18" charset="0"/>
                <a:hlinkClick r:id="rId3">
                  <a:extLst>
                    <a:ext uri="{A12FA001-AC4F-418D-AE19-62706E023703}">
                      <ahyp:hlinkClr xmlns:ahyp="http://schemas.microsoft.com/office/drawing/2018/hyperlinkcolor" val="tx"/>
                    </a:ext>
                  </a:extLst>
                </a:hlinkClick>
              </a:rPr>
              <a:t>vcauhape@thefamilysupportcenter.org</a:t>
            </a:r>
            <a:endParaRPr lang="en-US" sz="2400" dirty="0">
              <a:solidFill>
                <a:schemeClr val="accent1">
                  <a:lumMod val="75000"/>
                </a:schemeClr>
              </a:solidFill>
              <a:latin typeface="Century" panose="02040604050505020304" pitchFamily="18" charset="0"/>
            </a:endParaRPr>
          </a:p>
          <a:p>
            <a:pPr algn="ctr"/>
            <a:r>
              <a:rPr lang="en-US" sz="2400" dirty="0">
                <a:solidFill>
                  <a:schemeClr val="accent1">
                    <a:lumMod val="75000"/>
                  </a:schemeClr>
                </a:solidFill>
                <a:latin typeface="Century" panose="02040604050505020304" pitchFamily="18" charset="0"/>
              </a:rPr>
              <a:t>(775) 300-3245</a:t>
            </a:r>
          </a:p>
        </p:txBody>
      </p:sp>
    </p:spTree>
    <p:extLst>
      <p:ext uri="{BB962C8B-B14F-4D97-AF65-F5344CB8AC3E}">
        <p14:creationId xmlns:p14="http://schemas.microsoft.com/office/powerpoint/2010/main" val="323383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6F0F-AA8D-4497-A281-A0199DD3601D}"/>
              </a:ext>
            </a:extLst>
          </p:cNvPr>
          <p:cNvSpPr>
            <a:spLocks noGrp="1"/>
          </p:cNvSpPr>
          <p:nvPr>
            <p:ph type="title"/>
          </p:nvPr>
        </p:nvSpPr>
        <p:spPr>
          <a:xfrm>
            <a:off x="1553226" y="365125"/>
            <a:ext cx="9800573" cy="1325563"/>
          </a:xfrm>
        </p:spPr>
        <p:txBody>
          <a:bodyPr/>
          <a:lstStyle/>
          <a:p>
            <a:r>
              <a:rPr lang="en-US" dirty="0">
                <a:solidFill>
                  <a:schemeClr val="bg1"/>
                </a:solidFill>
                <a:latin typeface="Century" panose="02040604050505020304" pitchFamily="18" charset="0"/>
              </a:rPr>
              <a:t>Rural RBHC Activities</a:t>
            </a:r>
          </a:p>
        </p:txBody>
      </p:sp>
      <p:sp>
        <p:nvSpPr>
          <p:cNvPr id="3" name="Content Placeholder 2">
            <a:extLst>
              <a:ext uri="{FF2B5EF4-FFF2-40B4-BE49-F238E27FC236}">
                <a16:creationId xmlns:a16="http://schemas.microsoft.com/office/drawing/2014/main" id="{ED0F9D83-BE98-4767-BC18-DD003CC09A44}"/>
              </a:ext>
            </a:extLst>
          </p:cNvPr>
          <p:cNvSpPr>
            <a:spLocks noGrp="1"/>
          </p:cNvSpPr>
          <p:nvPr>
            <p:ph idx="1"/>
          </p:nvPr>
        </p:nvSpPr>
        <p:spPr>
          <a:xfrm>
            <a:off x="1553226" y="1825625"/>
            <a:ext cx="9800574" cy="4351338"/>
          </a:xfrm>
        </p:spPr>
        <p:txBody>
          <a:bodyPr>
            <a:normAutofit/>
          </a:bodyPr>
          <a:lstStyle/>
          <a:p>
            <a:r>
              <a:rPr lang="en-US" dirty="0">
                <a:solidFill>
                  <a:schemeClr val="bg1"/>
                </a:solidFill>
                <a:latin typeface="Century" panose="02040604050505020304" pitchFamily="18" charset="0"/>
              </a:rPr>
              <a:t>General Updates</a:t>
            </a:r>
          </a:p>
          <a:p>
            <a:pPr lvl="1"/>
            <a:r>
              <a:rPr lang="en-US" dirty="0">
                <a:solidFill>
                  <a:schemeClr val="bg1"/>
                </a:solidFill>
                <a:latin typeface="Century" panose="02040604050505020304" pitchFamily="18" charset="0"/>
              </a:rPr>
              <a:t>Stakeholder insights</a:t>
            </a:r>
          </a:p>
          <a:p>
            <a:pPr lvl="2"/>
            <a:r>
              <a:rPr lang="en-US" sz="2400" dirty="0">
                <a:solidFill>
                  <a:schemeClr val="bg1"/>
                </a:solidFill>
                <a:latin typeface="Century" panose="02040604050505020304" pitchFamily="18" charset="0"/>
              </a:rPr>
              <a:t>Seeing increased need for behavioral health services</a:t>
            </a:r>
          </a:p>
          <a:p>
            <a:pPr lvl="2"/>
            <a:r>
              <a:rPr lang="en-US" sz="2400" dirty="0">
                <a:solidFill>
                  <a:schemeClr val="bg1"/>
                </a:solidFill>
                <a:latin typeface="Century" panose="02040604050505020304" pitchFamily="18" charset="0"/>
              </a:rPr>
              <a:t>Initially, seeing more mental health crises, now seeing more substance use (anecdotal)</a:t>
            </a:r>
          </a:p>
          <a:p>
            <a:pPr lvl="2"/>
            <a:r>
              <a:rPr lang="en-US" sz="2400" dirty="0">
                <a:solidFill>
                  <a:schemeClr val="bg1"/>
                </a:solidFill>
                <a:latin typeface="Century" panose="02040604050505020304" pitchFamily="18" charset="0"/>
              </a:rPr>
              <a:t>Difficulty getting inpatient providers in metro areas to “answer the phone”</a:t>
            </a:r>
          </a:p>
          <a:p>
            <a:pPr lvl="2"/>
            <a:r>
              <a:rPr lang="en-US" sz="2400" dirty="0">
                <a:solidFill>
                  <a:schemeClr val="bg1"/>
                </a:solidFill>
                <a:latin typeface="Century" panose="02040604050505020304" pitchFamily="18" charset="0"/>
              </a:rPr>
              <a:t>Increased appetite for Behavioral Health Task Force (BHTF) and/or Multi-disciplinary Team (MDT) implementation</a:t>
            </a:r>
          </a:p>
          <a:p>
            <a:pPr lvl="2"/>
            <a:endParaRPr lang="en-US" dirty="0">
              <a:solidFill>
                <a:schemeClr val="bg1"/>
              </a:solidFill>
              <a:latin typeface="Century" panose="02040604050505020304" pitchFamily="18" charset="0"/>
            </a:endParaRPr>
          </a:p>
          <a:p>
            <a:pPr lvl="1"/>
            <a:endParaRPr lang="en-US" dirty="0">
              <a:solidFill>
                <a:schemeClr val="bg1"/>
              </a:solidFill>
              <a:latin typeface="Century" panose="02040604050505020304" pitchFamily="18" charset="0"/>
            </a:endParaRPr>
          </a:p>
          <a:p>
            <a:pPr marL="1371600" lvl="2" indent="-457200">
              <a:buFont typeface="+mj-lt"/>
              <a:buAutoNum type="arabicPeriod"/>
            </a:pPr>
            <a:endParaRPr lang="en-US" dirty="0">
              <a:solidFill>
                <a:schemeClr val="bg1"/>
              </a:solidFill>
              <a:latin typeface="Century" panose="02040604050505020304" pitchFamily="18" charset="0"/>
            </a:endParaRPr>
          </a:p>
        </p:txBody>
      </p:sp>
    </p:spTree>
    <p:extLst>
      <p:ext uri="{BB962C8B-B14F-4D97-AF65-F5344CB8AC3E}">
        <p14:creationId xmlns:p14="http://schemas.microsoft.com/office/powerpoint/2010/main" val="1371815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6F0F-AA8D-4497-A281-A0199DD3601D}"/>
              </a:ext>
            </a:extLst>
          </p:cNvPr>
          <p:cNvSpPr>
            <a:spLocks noGrp="1"/>
          </p:cNvSpPr>
          <p:nvPr>
            <p:ph type="title"/>
          </p:nvPr>
        </p:nvSpPr>
        <p:spPr>
          <a:xfrm>
            <a:off x="1553226" y="365125"/>
            <a:ext cx="9800573" cy="1325563"/>
          </a:xfrm>
        </p:spPr>
        <p:txBody>
          <a:bodyPr/>
          <a:lstStyle/>
          <a:p>
            <a:r>
              <a:rPr lang="en-US" dirty="0">
                <a:solidFill>
                  <a:schemeClr val="bg1"/>
                </a:solidFill>
                <a:latin typeface="Century" panose="02040604050505020304" pitchFamily="18" charset="0"/>
              </a:rPr>
              <a:t>Rural RBHC Activities</a:t>
            </a:r>
          </a:p>
        </p:txBody>
      </p:sp>
      <p:sp>
        <p:nvSpPr>
          <p:cNvPr id="3" name="Content Placeholder 2">
            <a:extLst>
              <a:ext uri="{FF2B5EF4-FFF2-40B4-BE49-F238E27FC236}">
                <a16:creationId xmlns:a16="http://schemas.microsoft.com/office/drawing/2014/main" id="{ED0F9D83-BE98-4767-BC18-DD003CC09A44}"/>
              </a:ext>
            </a:extLst>
          </p:cNvPr>
          <p:cNvSpPr>
            <a:spLocks noGrp="1"/>
          </p:cNvSpPr>
          <p:nvPr>
            <p:ph idx="1"/>
          </p:nvPr>
        </p:nvSpPr>
        <p:spPr>
          <a:xfrm>
            <a:off x="1553226" y="1825625"/>
            <a:ext cx="9800574" cy="4351338"/>
          </a:xfrm>
        </p:spPr>
        <p:txBody>
          <a:bodyPr/>
          <a:lstStyle/>
          <a:p>
            <a:r>
              <a:rPr lang="en-US" dirty="0">
                <a:solidFill>
                  <a:schemeClr val="bg1"/>
                </a:solidFill>
                <a:latin typeface="Century" panose="02040604050505020304" pitchFamily="18" charset="0"/>
              </a:rPr>
              <a:t>General Updates cont’d</a:t>
            </a:r>
          </a:p>
          <a:p>
            <a:pPr lvl="1"/>
            <a:r>
              <a:rPr lang="en-US" dirty="0">
                <a:solidFill>
                  <a:schemeClr val="bg1"/>
                </a:solidFill>
                <a:latin typeface="Century" panose="02040604050505020304" pitchFamily="18" charset="0"/>
              </a:rPr>
              <a:t>Local Board of Health formation</a:t>
            </a:r>
          </a:p>
          <a:p>
            <a:pPr lvl="2"/>
            <a:r>
              <a:rPr lang="en-US" sz="2400" dirty="0">
                <a:solidFill>
                  <a:schemeClr val="bg1"/>
                </a:solidFill>
                <a:latin typeface="Century" panose="02040604050505020304" pitchFamily="18" charset="0"/>
              </a:rPr>
              <a:t>Most counties across region</a:t>
            </a:r>
          </a:p>
          <a:p>
            <a:pPr lvl="2"/>
            <a:r>
              <a:rPr lang="en-US" sz="2400" dirty="0">
                <a:solidFill>
                  <a:schemeClr val="bg1"/>
                </a:solidFill>
                <a:latin typeface="Century" panose="02040604050505020304" pitchFamily="18" charset="0"/>
              </a:rPr>
              <a:t>Create opportunity for more local elected official engagement in BH</a:t>
            </a:r>
          </a:p>
          <a:p>
            <a:pPr lvl="1"/>
            <a:r>
              <a:rPr lang="en-US" dirty="0">
                <a:solidFill>
                  <a:schemeClr val="bg1"/>
                </a:solidFill>
                <a:latin typeface="Century" panose="02040604050505020304" pitchFamily="18" charset="0"/>
              </a:rPr>
              <a:t>COVID-19 will provide further opportunities to include BH in local-level emergency response plans.</a:t>
            </a:r>
          </a:p>
          <a:p>
            <a:pPr lvl="1"/>
            <a:r>
              <a:rPr lang="en-US" dirty="0">
                <a:solidFill>
                  <a:schemeClr val="bg1"/>
                </a:solidFill>
                <a:latin typeface="Century" panose="02040604050505020304" pitchFamily="18" charset="0"/>
              </a:rPr>
              <a:t>Increased discussions and momentum around Local/Regional Public Health Districts. </a:t>
            </a:r>
          </a:p>
          <a:p>
            <a:pPr lvl="2"/>
            <a:r>
              <a:rPr lang="en-US" sz="2400" b="1" dirty="0">
                <a:solidFill>
                  <a:schemeClr val="bg1"/>
                </a:solidFill>
                <a:latin typeface="Century" panose="02040604050505020304" pitchFamily="18" charset="0"/>
              </a:rPr>
              <a:t>Opportunity to create infrastructure as </a:t>
            </a:r>
            <a:r>
              <a:rPr lang="en-US" sz="2400" b="1" u="sng" dirty="0">
                <a:solidFill>
                  <a:schemeClr val="bg1"/>
                </a:solidFill>
                <a:latin typeface="Century" panose="02040604050505020304" pitchFamily="18" charset="0"/>
              </a:rPr>
              <a:t>Public AND Behavioral Health Districts</a:t>
            </a:r>
            <a:r>
              <a:rPr lang="en-US" sz="2400" dirty="0">
                <a:solidFill>
                  <a:schemeClr val="bg1"/>
                </a:solidFill>
                <a:latin typeface="Century" panose="02040604050505020304" pitchFamily="18" charset="0"/>
              </a:rPr>
              <a:t>.</a:t>
            </a:r>
          </a:p>
          <a:p>
            <a:pPr lvl="1"/>
            <a:endParaRPr lang="en-US" dirty="0">
              <a:solidFill>
                <a:schemeClr val="bg1"/>
              </a:solidFill>
              <a:latin typeface="Century" panose="02040604050505020304" pitchFamily="18" charset="0"/>
            </a:endParaRPr>
          </a:p>
          <a:p>
            <a:pPr marL="1371600" lvl="2" indent="-457200">
              <a:buFont typeface="+mj-lt"/>
              <a:buAutoNum type="arabicPeriod"/>
            </a:pPr>
            <a:endParaRPr lang="en-US" dirty="0">
              <a:solidFill>
                <a:schemeClr val="bg1"/>
              </a:solidFill>
              <a:latin typeface="Century" panose="02040604050505020304" pitchFamily="18" charset="0"/>
            </a:endParaRPr>
          </a:p>
        </p:txBody>
      </p:sp>
    </p:spTree>
    <p:extLst>
      <p:ext uri="{BB962C8B-B14F-4D97-AF65-F5344CB8AC3E}">
        <p14:creationId xmlns:p14="http://schemas.microsoft.com/office/powerpoint/2010/main" val="192954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6F0F-AA8D-4497-A281-A0199DD3601D}"/>
              </a:ext>
            </a:extLst>
          </p:cNvPr>
          <p:cNvSpPr>
            <a:spLocks noGrp="1"/>
          </p:cNvSpPr>
          <p:nvPr>
            <p:ph type="title"/>
          </p:nvPr>
        </p:nvSpPr>
        <p:spPr>
          <a:xfrm>
            <a:off x="1553226" y="365125"/>
            <a:ext cx="9800573" cy="1325563"/>
          </a:xfrm>
        </p:spPr>
        <p:txBody>
          <a:bodyPr/>
          <a:lstStyle/>
          <a:p>
            <a:r>
              <a:rPr lang="en-US" dirty="0">
                <a:solidFill>
                  <a:schemeClr val="bg1"/>
                </a:solidFill>
                <a:latin typeface="Century" panose="02040604050505020304" pitchFamily="18" charset="0"/>
              </a:rPr>
              <a:t>Rural RBHC Activities</a:t>
            </a:r>
          </a:p>
        </p:txBody>
      </p:sp>
      <p:sp>
        <p:nvSpPr>
          <p:cNvPr id="3" name="Content Placeholder 2">
            <a:extLst>
              <a:ext uri="{FF2B5EF4-FFF2-40B4-BE49-F238E27FC236}">
                <a16:creationId xmlns:a16="http://schemas.microsoft.com/office/drawing/2014/main" id="{ED0F9D83-BE98-4767-BC18-DD003CC09A44}"/>
              </a:ext>
            </a:extLst>
          </p:cNvPr>
          <p:cNvSpPr>
            <a:spLocks noGrp="1"/>
          </p:cNvSpPr>
          <p:nvPr>
            <p:ph idx="1"/>
          </p:nvPr>
        </p:nvSpPr>
        <p:spPr>
          <a:xfrm>
            <a:off x="1339974" y="1690688"/>
            <a:ext cx="10431816" cy="4667250"/>
          </a:xfrm>
        </p:spPr>
        <p:txBody>
          <a:bodyPr>
            <a:noAutofit/>
          </a:bodyPr>
          <a:lstStyle/>
          <a:p>
            <a:r>
              <a:rPr lang="en-US" sz="2400" dirty="0">
                <a:solidFill>
                  <a:schemeClr val="bg1"/>
                </a:solidFill>
                <a:latin typeface="Century" panose="02040604050505020304" pitchFamily="18" charset="0"/>
              </a:rPr>
              <a:t>NAMI WN – Peer and family support groups available for Elko, White Pine, and Eureka community members.</a:t>
            </a:r>
          </a:p>
          <a:p>
            <a:pPr lvl="1"/>
            <a:r>
              <a:rPr lang="en-US" dirty="0">
                <a:solidFill>
                  <a:schemeClr val="bg1"/>
                </a:solidFill>
                <a:latin typeface="Century" panose="02040604050505020304" pitchFamily="18" charset="0"/>
              </a:rPr>
              <a:t>Contact:  </a:t>
            </a:r>
            <a:r>
              <a:rPr lang="de-DE" dirty="0">
                <a:solidFill>
                  <a:schemeClr val="bg1"/>
                </a:solidFill>
                <a:latin typeface="Century" panose="02040604050505020304" pitchFamily="18" charset="0"/>
              </a:rPr>
              <a:t>Kim Gilbert, 775-385-0286, Kim.namiwnv@gmail.com</a:t>
            </a:r>
            <a:endParaRPr lang="en-US" dirty="0">
              <a:solidFill>
                <a:schemeClr val="bg1"/>
              </a:solidFill>
              <a:latin typeface="Century" panose="02040604050505020304" pitchFamily="18" charset="0"/>
            </a:endParaRPr>
          </a:p>
          <a:p>
            <a:r>
              <a:rPr lang="en-US" sz="2400" dirty="0">
                <a:solidFill>
                  <a:schemeClr val="bg1"/>
                </a:solidFill>
                <a:latin typeface="Century" panose="02040604050505020304" pitchFamily="18" charset="0"/>
              </a:rPr>
              <a:t>Governor’s Challenge Team (to end Suicide among SMVF populations)</a:t>
            </a:r>
          </a:p>
          <a:p>
            <a:pPr lvl="1"/>
            <a:r>
              <a:rPr lang="en-US" dirty="0">
                <a:solidFill>
                  <a:schemeClr val="bg1"/>
                </a:solidFill>
                <a:latin typeface="Century" panose="02040604050505020304" pitchFamily="18" charset="0"/>
              </a:rPr>
              <a:t>3 Priority Areas</a:t>
            </a:r>
          </a:p>
          <a:p>
            <a:pPr marL="1371600" lvl="2" indent="-457200">
              <a:buFont typeface="+mj-lt"/>
              <a:buAutoNum type="arabicPeriod"/>
            </a:pPr>
            <a:r>
              <a:rPr lang="en-US" sz="2400" dirty="0">
                <a:solidFill>
                  <a:schemeClr val="bg1"/>
                </a:solidFill>
                <a:latin typeface="Century" panose="02040604050505020304" pitchFamily="18" charset="0"/>
              </a:rPr>
              <a:t>Identify SMVF and promote universal screening</a:t>
            </a:r>
          </a:p>
          <a:p>
            <a:pPr marL="1371600" lvl="2" indent="-457200">
              <a:buFont typeface="+mj-lt"/>
              <a:buAutoNum type="arabicPeriod"/>
            </a:pPr>
            <a:r>
              <a:rPr lang="en-US" sz="2400" dirty="0">
                <a:solidFill>
                  <a:schemeClr val="bg1"/>
                </a:solidFill>
                <a:latin typeface="Century" panose="02040604050505020304" pitchFamily="18" charset="0"/>
              </a:rPr>
              <a:t>Promote connectedness and improve care transitions</a:t>
            </a:r>
          </a:p>
          <a:p>
            <a:pPr marL="1371600" lvl="2" indent="-457200">
              <a:buFont typeface="+mj-lt"/>
              <a:buAutoNum type="arabicPeriod"/>
            </a:pPr>
            <a:r>
              <a:rPr lang="en-US" sz="2400" dirty="0">
                <a:solidFill>
                  <a:schemeClr val="bg1"/>
                </a:solidFill>
                <a:latin typeface="Century" panose="02040604050505020304" pitchFamily="18" charset="0"/>
              </a:rPr>
              <a:t>Increase lethal means safety and safety planning</a:t>
            </a:r>
          </a:p>
          <a:p>
            <a:pPr lvl="1"/>
            <a:r>
              <a:rPr lang="en-US" dirty="0">
                <a:solidFill>
                  <a:schemeClr val="bg1"/>
                </a:solidFill>
                <a:latin typeface="Century" panose="02040604050505020304" pitchFamily="18" charset="0"/>
              </a:rPr>
              <a:t>“Recovery Congregations” toolkits from Tennessee – tools for faith-based communities</a:t>
            </a:r>
          </a:p>
          <a:p>
            <a:pPr lvl="1"/>
            <a:r>
              <a:rPr lang="en-US" dirty="0">
                <a:solidFill>
                  <a:schemeClr val="bg1"/>
                </a:solidFill>
                <a:latin typeface="Century" panose="02040604050505020304" pitchFamily="18" charset="0"/>
              </a:rPr>
              <a:t>In works – movement towards rural Mayor’s Challenge Team in our region</a:t>
            </a:r>
          </a:p>
        </p:txBody>
      </p:sp>
    </p:spTree>
    <p:extLst>
      <p:ext uri="{BB962C8B-B14F-4D97-AF65-F5344CB8AC3E}">
        <p14:creationId xmlns:p14="http://schemas.microsoft.com/office/powerpoint/2010/main" val="252821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6F0F-AA8D-4497-A281-A0199DD3601D}"/>
              </a:ext>
            </a:extLst>
          </p:cNvPr>
          <p:cNvSpPr>
            <a:spLocks noGrp="1"/>
          </p:cNvSpPr>
          <p:nvPr>
            <p:ph type="title"/>
          </p:nvPr>
        </p:nvSpPr>
        <p:spPr>
          <a:xfrm>
            <a:off x="1553226" y="365125"/>
            <a:ext cx="9800573" cy="1325563"/>
          </a:xfrm>
        </p:spPr>
        <p:txBody>
          <a:bodyPr/>
          <a:lstStyle/>
          <a:p>
            <a:r>
              <a:rPr lang="en-US" dirty="0">
                <a:solidFill>
                  <a:schemeClr val="bg1"/>
                </a:solidFill>
                <a:latin typeface="Century" panose="02040604050505020304" pitchFamily="18" charset="0"/>
              </a:rPr>
              <a:t>Rural RBHC Activities</a:t>
            </a:r>
          </a:p>
        </p:txBody>
      </p:sp>
      <p:sp>
        <p:nvSpPr>
          <p:cNvPr id="3" name="Content Placeholder 2">
            <a:extLst>
              <a:ext uri="{FF2B5EF4-FFF2-40B4-BE49-F238E27FC236}">
                <a16:creationId xmlns:a16="http://schemas.microsoft.com/office/drawing/2014/main" id="{ED0F9D83-BE98-4767-BC18-DD003CC09A44}"/>
              </a:ext>
            </a:extLst>
          </p:cNvPr>
          <p:cNvSpPr>
            <a:spLocks noGrp="1"/>
          </p:cNvSpPr>
          <p:nvPr>
            <p:ph idx="1"/>
          </p:nvPr>
        </p:nvSpPr>
        <p:spPr>
          <a:xfrm>
            <a:off x="1553226" y="1825625"/>
            <a:ext cx="9800574" cy="4351338"/>
          </a:xfrm>
        </p:spPr>
        <p:txBody>
          <a:bodyPr>
            <a:normAutofit lnSpcReduction="10000"/>
          </a:bodyPr>
          <a:lstStyle/>
          <a:p>
            <a:r>
              <a:rPr lang="en-US" dirty="0">
                <a:solidFill>
                  <a:schemeClr val="bg1"/>
                </a:solidFill>
                <a:latin typeface="Century" panose="02040604050505020304" pitchFamily="18" charset="0"/>
              </a:rPr>
              <a:t>Regional Resource Guide</a:t>
            </a:r>
          </a:p>
          <a:p>
            <a:pPr lvl="1"/>
            <a:r>
              <a:rPr lang="en-US" dirty="0">
                <a:solidFill>
                  <a:schemeClr val="bg1"/>
                </a:solidFill>
                <a:latin typeface="Century" panose="02040604050505020304" pitchFamily="18" charset="0"/>
              </a:rPr>
              <a:t>Working with SMSs</a:t>
            </a:r>
          </a:p>
          <a:p>
            <a:pPr lvl="1"/>
            <a:r>
              <a:rPr lang="en-US" dirty="0">
                <a:solidFill>
                  <a:schemeClr val="bg1"/>
                </a:solidFill>
                <a:latin typeface="Century" panose="02040604050505020304" pitchFamily="18" charset="0"/>
              </a:rPr>
              <a:t>Utilizing updated PACE and FCC guides and Hospital Guides as we can receive them</a:t>
            </a:r>
          </a:p>
          <a:p>
            <a:pPr lvl="1"/>
            <a:r>
              <a:rPr lang="en-US" dirty="0">
                <a:solidFill>
                  <a:schemeClr val="bg1"/>
                </a:solidFill>
                <a:latin typeface="Century" panose="02040604050505020304" pitchFamily="18" charset="0"/>
              </a:rPr>
              <a:t>Until website is up, will publish guide on Spark page</a:t>
            </a:r>
          </a:p>
          <a:p>
            <a:pPr lvl="1"/>
            <a:r>
              <a:rPr lang="en-US" dirty="0">
                <a:solidFill>
                  <a:schemeClr val="bg1"/>
                </a:solidFill>
                <a:latin typeface="Century" panose="02040604050505020304" pitchFamily="18" charset="0"/>
              </a:rPr>
              <a:t>Explore finding developer to create mobile app</a:t>
            </a:r>
          </a:p>
          <a:p>
            <a:pPr lvl="1"/>
            <a:endParaRPr lang="en-US" dirty="0">
              <a:solidFill>
                <a:schemeClr val="bg1"/>
              </a:solidFill>
              <a:latin typeface="Century" panose="02040604050505020304" pitchFamily="18" charset="0"/>
            </a:endParaRPr>
          </a:p>
          <a:p>
            <a:r>
              <a:rPr lang="en-US" dirty="0">
                <a:solidFill>
                  <a:schemeClr val="bg1"/>
                </a:solidFill>
                <a:latin typeface="Century" panose="02040604050505020304" pitchFamily="18" charset="0"/>
              </a:rPr>
              <a:t>“Internal” local resource guide</a:t>
            </a:r>
          </a:p>
          <a:p>
            <a:pPr lvl="1"/>
            <a:r>
              <a:rPr lang="en-US" dirty="0">
                <a:solidFill>
                  <a:schemeClr val="bg1"/>
                </a:solidFill>
                <a:latin typeface="Century" panose="02040604050505020304" pitchFamily="18" charset="0"/>
              </a:rPr>
              <a:t>Completing with White Pine County Stakeholders</a:t>
            </a:r>
          </a:p>
          <a:p>
            <a:pPr lvl="1"/>
            <a:r>
              <a:rPr lang="en-US" dirty="0">
                <a:solidFill>
                  <a:schemeClr val="bg1"/>
                </a:solidFill>
                <a:latin typeface="Century" panose="02040604050505020304" pitchFamily="18" charset="0"/>
              </a:rPr>
              <a:t>Would include specific day/emergency contact information for specific points of contact</a:t>
            </a:r>
          </a:p>
          <a:p>
            <a:pPr marL="0" indent="0">
              <a:buNone/>
            </a:pPr>
            <a:endParaRPr lang="en-US" dirty="0">
              <a:solidFill>
                <a:schemeClr val="bg1"/>
              </a:solidFill>
              <a:latin typeface="Century" panose="02040604050505020304" pitchFamily="18" charset="0"/>
            </a:endParaRPr>
          </a:p>
        </p:txBody>
      </p:sp>
    </p:spTree>
    <p:extLst>
      <p:ext uri="{BB962C8B-B14F-4D97-AF65-F5344CB8AC3E}">
        <p14:creationId xmlns:p14="http://schemas.microsoft.com/office/powerpoint/2010/main" val="30255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6F0F-AA8D-4497-A281-A0199DD3601D}"/>
              </a:ext>
            </a:extLst>
          </p:cNvPr>
          <p:cNvSpPr>
            <a:spLocks noGrp="1"/>
          </p:cNvSpPr>
          <p:nvPr>
            <p:ph type="title"/>
          </p:nvPr>
        </p:nvSpPr>
        <p:spPr>
          <a:xfrm>
            <a:off x="1553226" y="365125"/>
            <a:ext cx="9800573" cy="1325563"/>
          </a:xfrm>
        </p:spPr>
        <p:txBody>
          <a:bodyPr/>
          <a:lstStyle/>
          <a:p>
            <a:r>
              <a:rPr lang="en-US" dirty="0">
                <a:solidFill>
                  <a:schemeClr val="bg1"/>
                </a:solidFill>
                <a:latin typeface="Century" panose="02040604050505020304" pitchFamily="18" charset="0"/>
              </a:rPr>
              <a:t>Rural RBHC Activities</a:t>
            </a:r>
          </a:p>
        </p:txBody>
      </p:sp>
      <p:sp>
        <p:nvSpPr>
          <p:cNvPr id="3" name="Content Placeholder 2">
            <a:extLst>
              <a:ext uri="{FF2B5EF4-FFF2-40B4-BE49-F238E27FC236}">
                <a16:creationId xmlns:a16="http://schemas.microsoft.com/office/drawing/2014/main" id="{ED0F9D83-BE98-4767-BC18-DD003CC09A44}"/>
              </a:ext>
            </a:extLst>
          </p:cNvPr>
          <p:cNvSpPr>
            <a:spLocks noGrp="1"/>
          </p:cNvSpPr>
          <p:nvPr>
            <p:ph idx="1"/>
          </p:nvPr>
        </p:nvSpPr>
        <p:spPr>
          <a:xfrm>
            <a:off x="1553226" y="1825625"/>
            <a:ext cx="9800574" cy="4351338"/>
          </a:xfrm>
        </p:spPr>
        <p:txBody>
          <a:bodyPr/>
          <a:lstStyle/>
          <a:p>
            <a:r>
              <a:rPr lang="en-US" dirty="0">
                <a:solidFill>
                  <a:schemeClr val="bg1"/>
                </a:solidFill>
                <a:latin typeface="Century" panose="02040604050505020304" pitchFamily="18" charset="0"/>
              </a:rPr>
              <a:t>Substance Misuse Specialist (SMS) Program</a:t>
            </a:r>
          </a:p>
          <a:p>
            <a:pPr lvl="1"/>
            <a:r>
              <a:rPr lang="en-US" dirty="0">
                <a:solidFill>
                  <a:schemeClr val="bg1"/>
                </a:solidFill>
                <a:latin typeface="Century" panose="02040604050505020304" pitchFamily="18" charset="0"/>
              </a:rPr>
              <a:t>OD2A Funding</a:t>
            </a:r>
          </a:p>
          <a:p>
            <a:pPr lvl="1"/>
            <a:r>
              <a:rPr lang="en-US" dirty="0">
                <a:solidFill>
                  <a:schemeClr val="bg1"/>
                </a:solidFill>
                <a:latin typeface="Century" panose="02040604050505020304" pitchFamily="18" charset="0"/>
              </a:rPr>
              <a:t>PACE Coalition and FCC</a:t>
            </a:r>
          </a:p>
          <a:p>
            <a:pPr lvl="1"/>
            <a:r>
              <a:rPr lang="en-US" dirty="0">
                <a:solidFill>
                  <a:schemeClr val="bg1"/>
                </a:solidFill>
                <a:latin typeface="Century" panose="02040604050505020304" pitchFamily="18" charset="0"/>
              </a:rPr>
              <a:t>2 Positions: Jim Thornton (Ely) and Corinne </a:t>
            </a:r>
            <a:r>
              <a:rPr lang="en-US" dirty="0" err="1">
                <a:solidFill>
                  <a:schemeClr val="bg1"/>
                </a:solidFill>
                <a:latin typeface="Century" panose="02040604050505020304" pitchFamily="18" charset="0"/>
              </a:rPr>
              <a:t>McFerran</a:t>
            </a:r>
            <a:r>
              <a:rPr lang="en-US" dirty="0">
                <a:solidFill>
                  <a:schemeClr val="bg1"/>
                </a:solidFill>
                <a:latin typeface="Century" panose="02040604050505020304" pitchFamily="18" charset="0"/>
              </a:rPr>
              <a:t> (Lovelock)</a:t>
            </a:r>
          </a:p>
          <a:p>
            <a:pPr lvl="1"/>
            <a:r>
              <a:rPr lang="en-US" dirty="0">
                <a:solidFill>
                  <a:schemeClr val="bg1"/>
                </a:solidFill>
                <a:latin typeface="Century" panose="02040604050505020304" pitchFamily="18" charset="0"/>
              </a:rPr>
              <a:t>3 Project Areas:</a:t>
            </a:r>
          </a:p>
          <a:p>
            <a:pPr marL="1371600" lvl="2" indent="-457200">
              <a:buFont typeface="+mj-lt"/>
              <a:buAutoNum type="arabicPeriod"/>
            </a:pPr>
            <a:r>
              <a:rPr lang="en-US" dirty="0">
                <a:solidFill>
                  <a:schemeClr val="bg1"/>
                </a:solidFill>
                <a:latin typeface="Century" panose="02040604050505020304" pitchFamily="18" charset="0"/>
              </a:rPr>
              <a:t>Data Collection and Reporting Project</a:t>
            </a:r>
          </a:p>
          <a:p>
            <a:pPr marL="1371600" lvl="2" indent="-457200">
              <a:buFont typeface="+mj-lt"/>
              <a:buAutoNum type="arabicPeriod"/>
            </a:pPr>
            <a:r>
              <a:rPr lang="en-US" dirty="0">
                <a:solidFill>
                  <a:schemeClr val="bg1"/>
                </a:solidFill>
                <a:latin typeface="Century" panose="02040604050505020304" pitchFamily="18" charset="0"/>
              </a:rPr>
              <a:t>Behavioral Health Resource Listing and Updates</a:t>
            </a:r>
          </a:p>
          <a:p>
            <a:pPr marL="1371600" lvl="2" indent="-457200">
              <a:buFont typeface="+mj-lt"/>
              <a:buAutoNum type="arabicPeriod"/>
            </a:pPr>
            <a:r>
              <a:rPr lang="en-US" dirty="0">
                <a:solidFill>
                  <a:schemeClr val="bg1"/>
                </a:solidFill>
                <a:latin typeface="Century" panose="02040604050505020304" pitchFamily="18" charset="0"/>
              </a:rPr>
              <a:t>Assistance with Behavioral Health Task Force and MDT formation</a:t>
            </a:r>
          </a:p>
        </p:txBody>
      </p:sp>
    </p:spTree>
    <p:extLst>
      <p:ext uri="{BB962C8B-B14F-4D97-AF65-F5344CB8AC3E}">
        <p14:creationId xmlns:p14="http://schemas.microsoft.com/office/powerpoint/2010/main" val="386311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6F0F-AA8D-4497-A281-A0199DD3601D}"/>
              </a:ext>
            </a:extLst>
          </p:cNvPr>
          <p:cNvSpPr>
            <a:spLocks noGrp="1"/>
          </p:cNvSpPr>
          <p:nvPr>
            <p:ph type="title"/>
          </p:nvPr>
        </p:nvSpPr>
        <p:spPr>
          <a:xfrm>
            <a:off x="1553226" y="365125"/>
            <a:ext cx="9800573" cy="1325563"/>
          </a:xfrm>
        </p:spPr>
        <p:txBody>
          <a:bodyPr/>
          <a:lstStyle/>
          <a:p>
            <a:r>
              <a:rPr lang="en-US" dirty="0">
                <a:solidFill>
                  <a:schemeClr val="bg1"/>
                </a:solidFill>
                <a:latin typeface="Century" panose="02040604050505020304" pitchFamily="18" charset="0"/>
              </a:rPr>
              <a:t>Rural RBHC Activities</a:t>
            </a:r>
          </a:p>
        </p:txBody>
      </p:sp>
      <p:sp>
        <p:nvSpPr>
          <p:cNvPr id="3" name="Content Placeholder 2">
            <a:extLst>
              <a:ext uri="{FF2B5EF4-FFF2-40B4-BE49-F238E27FC236}">
                <a16:creationId xmlns:a16="http://schemas.microsoft.com/office/drawing/2014/main" id="{ED0F9D83-BE98-4767-BC18-DD003CC09A44}"/>
              </a:ext>
            </a:extLst>
          </p:cNvPr>
          <p:cNvSpPr>
            <a:spLocks noGrp="1"/>
          </p:cNvSpPr>
          <p:nvPr>
            <p:ph idx="1"/>
          </p:nvPr>
        </p:nvSpPr>
        <p:spPr>
          <a:xfrm>
            <a:off x="1553226" y="1825625"/>
            <a:ext cx="9800574" cy="4351338"/>
          </a:xfrm>
        </p:spPr>
        <p:txBody>
          <a:bodyPr/>
          <a:lstStyle/>
          <a:p>
            <a:r>
              <a:rPr lang="en-US" dirty="0">
                <a:solidFill>
                  <a:schemeClr val="bg1"/>
                </a:solidFill>
                <a:latin typeface="Century" panose="02040604050505020304" pitchFamily="18" charset="0"/>
              </a:rPr>
              <a:t>Substance Misuse Specialist (SMS) Program</a:t>
            </a:r>
          </a:p>
          <a:p>
            <a:pPr lvl="1"/>
            <a:r>
              <a:rPr lang="en-US" dirty="0">
                <a:solidFill>
                  <a:schemeClr val="bg1"/>
                </a:solidFill>
                <a:latin typeface="Century" panose="02040604050505020304" pitchFamily="18" charset="0"/>
              </a:rPr>
              <a:t> Current updates:</a:t>
            </a:r>
          </a:p>
          <a:p>
            <a:pPr lvl="2"/>
            <a:r>
              <a:rPr lang="en-US" dirty="0">
                <a:solidFill>
                  <a:schemeClr val="bg1"/>
                </a:solidFill>
                <a:latin typeface="Century" panose="02040604050505020304" pitchFamily="18" charset="0"/>
              </a:rPr>
              <a:t>Working on developing comprehensive resource guide for the region</a:t>
            </a:r>
          </a:p>
          <a:p>
            <a:pPr lvl="2"/>
            <a:r>
              <a:rPr lang="en-US" dirty="0">
                <a:solidFill>
                  <a:schemeClr val="bg1"/>
                </a:solidFill>
                <a:latin typeface="Century" panose="02040604050505020304" pitchFamily="18" charset="0"/>
              </a:rPr>
              <a:t>Working on Spark Page for electronic regional resource guide</a:t>
            </a:r>
          </a:p>
          <a:p>
            <a:pPr lvl="2"/>
            <a:r>
              <a:rPr lang="en-US" dirty="0">
                <a:solidFill>
                  <a:schemeClr val="bg1"/>
                </a:solidFill>
                <a:latin typeface="Century" panose="02040604050505020304" pitchFamily="18" charset="0"/>
              </a:rPr>
              <a:t>Completing footwork to ID how we can work with multiple local agencies/different sectors to get high-quality timely data</a:t>
            </a:r>
          </a:p>
          <a:p>
            <a:pPr lvl="3"/>
            <a:r>
              <a:rPr lang="en-US" sz="2000" dirty="0">
                <a:solidFill>
                  <a:schemeClr val="bg1"/>
                </a:solidFill>
                <a:latin typeface="Century" panose="02040604050505020304" pitchFamily="18" charset="0"/>
              </a:rPr>
              <a:t>Braiding </a:t>
            </a:r>
            <a:r>
              <a:rPr lang="en-US" sz="2000" dirty="0" err="1">
                <a:solidFill>
                  <a:schemeClr val="bg1"/>
                </a:solidFill>
                <a:latin typeface="Century" panose="02040604050505020304" pitchFamily="18" charset="0"/>
              </a:rPr>
              <a:t>ODMaps</a:t>
            </a:r>
            <a:r>
              <a:rPr lang="en-US" sz="2000" dirty="0">
                <a:solidFill>
                  <a:schemeClr val="bg1"/>
                </a:solidFill>
                <a:latin typeface="Century" panose="02040604050505020304" pitchFamily="18" charset="0"/>
              </a:rPr>
              <a:t>, Dispatch, Hospital, and LE data (also, </a:t>
            </a:r>
            <a:r>
              <a:rPr lang="en-US" sz="2000" dirty="0" err="1">
                <a:solidFill>
                  <a:schemeClr val="bg1"/>
                </a:solidFill>
                <a:latin typeface="Century" panose="02040604050505020304" pitchFamily="18" charset="0"/>
              </a:rPr>
              <a:t>OpenBeds</a:t>
            </a:r>
            <a:r>
              <a:rPr lang="en-US" sz="2000" dirty="0">
                <a:solidFill>
                  <a:schemeClr val="bg1"/>
                </a:solidFill>
                <a:latin typeface="Century" panose="02040604050505020304" pitchFamily="18" charset="0"/>
              </a:rPr>
              <a:t> as it becomes available) to get a clear picture of current status and needs. </a:t>
            </a:r>
          </a:p>
          <a:p>
            <a:pPr lvl="3"/>
            <a:r>
              <a:rPr lang="en-US" sz="2000" dirty="0">
                <a:solidFill>
                  <a:schemeClr val="bg1"/>
                </a:solidFill>
                <a:latin typeface="Century" panose="02040604050505020304" pitchFamily="18" charset="0"/>
              </a:rPr>
              <a:t>OD2A Coordinator: discussion of using this as a model for the rest of the state.</a:t>
            </a:r>
          </a:p>
          <a:p>
            <a:pPr lvl="2"/>
            <a:r>
              <a:rPr lang="en-US" dirty="0">
                <a:solidFill>
                  <a:schemeClr val="bg1"/>
                </a:solidFill>
                <a:latin typeface="Century" panose="02040604050505020304" pitchFamily="18" charset="0"/>
              </a:rPr>
              <a:t>Supporting efforts in planning for BHTF and MDT launches</a:t>
            </a:r>
          </a:p>
          <a:p>
            <a:pPr lvl="2"/>
            <a:endParaRPr lang="en-US" dirty="0">
              <a:solidFill>
                <a:schemeClr val="bg1"/>
              </a:solidFill>
              <a:latin typeface="Century" panose="02040604050505020304" pitchFamily="18" charset="0"/>
            </a:endParaRPr>
          </a:p>
        </p:txBody>
      </p:sp>
    </p:spTree>
    <p:extLst>
      <p:ext uri="{BB962C8B-B14F-4D97-AF65-F5344CB8AC3E}">
        <p14:creationId xmlns:p14="http://schemas.microsoft.com/office/powerpoint/2010/main" val="333133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6F0F-AA8D-4497-A281-A0199DD3601D}"/>
              </a:ext>
            </a:extLst>
          </p:cNvPr>
          <p:cNvSpPr>
            <a:spLocks noGrp="1"/>
          </p:cNvSpPr>
          <p:nvPr>
            <p:ph type="title"/>
          </p:nvPr>
        </p:nvSpPr>
        <p:spPr>
          <a:xfrm>
            <a:off x="1553226" y="365125"/>
            <a:ext cx="9800573" cy="1325563"/>
          </a:xfrm>
        </p:spPr>
        <p:txBody>
          <a:bodyPr/>
          <a:lstStyle/>
          <a:p>
            <a:r>
              <a:rPr lang="en-US" dirty="0">
                <a:solidFill>
                  <a:schemeClr val="bg1"/>
                </a:solidFill>
                <a:latin typeface="Century" panose="02040604050505020304" pitchFamily="18" charset="0"/>
              </a:rPr>
              <a:t>Rural RBHC Activities</a:t>
            </a:r>
          </a:p>
        </p:txBody>
      </p:sp>
      <p:sp>
        <p:nvSpPr>
          <p:cNvPr id="3" name="Content Placeholder 2">
            <a:extLst>
              <a:ext uri="{FF2B5EF4-FFF2-40B4-BE49-F238E27FC236}">
                <a16:creationId xmlns:a16="http://schemas.microsoft.com/office/drawing/2014/main" id="{ED0F9D83-BE98-4767-BC18-DD003CC09A44}"/>
              </a:ext>
            </a:extLst>
          </p:cNvPr>
          <p:cNvSpPr>
            <a:spLocks noGrp="1"/>
          </p:cNvSpPr>
          <p:nvPr>
            <p:ph idx="1"/>
          </p:nvPr>
        </p:nvSpPr>
        <p:spPr>
          <a:xfrm>
            <a:off x="1553226" y="1825625"/>
            <a:ext cx="9800574" cy="4351338"/>
          </a:xfrm>
        </p:spPr>
        <p:txBody>
          <a:bodyPr/>
          <a:lstStyle/>
          <a:p>
            <a:r>
              <a:rPr lang="en-US" dirty="0">
                <a:solidFill>
                  <a:schemeClr val="bg1"/>
                </a:solidFill>
                <a:latin typeface="Century" panose="02040604050505020304" pitchFamily="18" charset="0"/>
              </a:rPr>
              <a:t>Behavioral Health Task Forces</a:t>
            </a:r>
          </a:p>
          <a:p>
            <a:pPr lvl="1"/>
            <a:r>
              <a:rPr lang="en-US" dirty="0">
                <a:solidFill>
                  <a:schemeClr val="bg1"/>
                </a:solidFill>
                <a:latin typeface="Century" panose="02040604050505020304" pitchFamily="18" charset="0"/>
              </a:rPr>
              <a:t>Active: Humboldt</a:t>
            </a:r>
          </a:p>
          <a:p>
            <a:pPr lvl="1"/>
            <a:r>
              <a:rPr lang="en-US" dirty="0">
                <a:solidFill>
                  <a:schemeClr val="bg1"/>
                </a:solidFill>
                <a:latin typeface="Century" panose="02040604050505020304" pitchFamily="18" charset="0"/>
              </a:rPr>
              <a:t>Re-activating/starting: Elko, Pershing, White Pine, Eureka</a:t>
            </a:r>
          </a:p>
          <a:p>
            <a:pPr lvl="1"/>
            <a:r>
              <a:rPr lang="en-US" dirty="0">
                <a:solidFill>
                  <a:schemeClr val="bg1"/>
                </a:solidFill>
                <a:latin typeface="Century" panose="02040604050505020304" pitchFamily="18" charset="0"/>
              </a:rPr>
              <a:t>Formative Conversations: Lander</a:t>
            </a:r>
          </a:p>
          <a:p>
            <a:r>
              <a:rPr lang="en-US" dirty="0">
                <a:solidFill>
                  <a:schemeClr val="bg1"/>
                </a:solidFill>
                <a:latin typeface="Century" panose="02040604050505020304" pitchFamily="18" charset="0"/>
              </a:rPr>
              <a:t>Multi-Disciplinary Teams (MDTs)</a:t>
            </a:r>
          </a:p>
          <a:p>
            <a:pPr lvl="1"/>
            <a:r>
              <a:rPr lang="en-US" dirty="0">
                <a:solidFill>
                  <a:schemeClr val="bg1"/>
                </a:solidFill>
                <a:latin typeface="Century" panose="02040604050505020304" pitchFamily="18" charset="0"/>
              </a:rPr>
              <a:t>Work time set up with Northern RBHC on documents</a:t>
            </a:r>
          </a:p>
          <a:p>
            <a:pPr lvl="1"/>
            <a:r>
              <a:rPr lang="en-US" dirty="0">
                <a:solidFill>
                  <a:schemeClr val="bg1"/>
                </a:solidFill>
                <a:latin typeface="Century" panose="02040604050505020304" pitchFamily="18" charset="0"/>
              </a:rPr>
              <a:t>Ensure ease of program duplication</a:t>
            </a:r>
          </a:p>
          <a:p>
            <a:r>
              <a:rPr lang="en-US" dirty="0">
                <a:solidFill>
                  <a:schemeClr val="bg1"/>
                </a:solidFill>
                <a:latin typeface="Century" panose="02040604050505020304" pitchFamily="18" charset="0"/>
              </a:rPr>
              <a:t>Toolkit Development</a:t>
            </a:r>
          </a:p>
          <a:p>
            <a:pPr lvl="1"/>
            <a:r>
              <a:rPr lang="en-US" dirty="0">
                <a:solidFill>
                  <a:schemeClr val="bg1"/>
                </a:solidFill>
                <a:latin typeface="Century" panose="02040604050505020304" pitchFamily="18" charset="0"/>
              </a:rPr>
              <a:t>Public toolkit, housed on Spark</a:t>
            </a:r>
          </a:p>
          <a:p>
            <a:pPr lvl="1"/>
            <a:r>
              <a:rPr lang="en-US" dirty="0">
                <a:solidFill>
                  <a:schemeClr val="bg1"/>
                </a:solidFill>
                <a:latin typeface="Century" panose="02040604050505020304" pitchFamily="18" charset="0"/>
              </a:rPr>
              <a:t>Trying to finish by June 30th</a:t>
            </a:r>
          </a:p>
        </p:txBody>
      </p:sp>
    </p:spTree>
    <p:extLst>
      <p:ext uri="{BB962C8B-B14F-4D97-AF65-F5344CB8AC3E}">
        <p14:creationId xmlns:p14="http://schemas.microsoft.com/office/powerpoint/2010/main" val="206591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6F0F-AA8D-4497-A281-A0199DD3601D}"/>
              </a:ext>
            </a:extLst>
          </p:cNvPr>
          <p:cNvSpPr>
            <a:spLocks noGrp="1"/>
          </p:cNvSpPr>
          <p:nvPr>
            <p:ph type="title"/>
          </p:nvPr>
        </p:nvSpPr>
        <p:spPr>
          <a:xfrm>
            <a:off x="1553226" y="365125"/>
            <a:ext cx="9800573" cy="1325563"/>
          </a:xfrm>
        </p:spPr>
        <p:txBody>
          <a:bodyPr/>
          <a:lstStyle/>
          <a:p>
            <a:r>
              <a:rPr lang="en-US" dirty="0">
                <a:solidFill>
                  <a:schemeClr val="bg1"/>
                </a:solidFill>
                <a:latin typeface="Century" panose="02040604050505020304" pitchFamily="18" charset="0"/>
              </a:rPr>
              <a:t>Rural RBHC Activities</a:t>
            </a:r>
          </a:p>
        </p:txBody>
      </p:sp>
      <p:sp>
        <p:nvSpPr>
          <p:cNvPr id="3" name="Content Placeholder 2">
            <a:extLst>
              <a:ext uri="{FF2B5EF4-FFF2-40B4-BE49-F238E27FC236}">
                <a16:creationId xmlns:a16="http://schemas.microsoft.com/office/drawing/2014/main" id="{ED0F9D83-BE98-4767-BC18-DD003CC09A44}"/>
              </a:ext>
            </a:extLst>
          </p:cNvPr>
          <p:cNvSpPr>
            <a:spLocks noGrp="1"/>
          </p:cNvSpPr>
          <p:nvPr>
            <p:ph idx="1"/>
          </p:nvPr>
        </p:nvSpPr>
        <p:spPr>
          <a:xfrm>
            <a:off x="1553226" y="1825625"/>
            <a:ext cx="9800574" cy="4351338"/>
          </a:xfrm>
        </p:spPr>
        <p:txBody>
          <a:bodyPr/>
          <a:lstStyle/>
          <a:p>
            <a:r>
              <a:rPr lang="en-US" dirty="0">
                <a:solidFill>
                  <a:schemeClr val="bg1"/>
                </a:solidFill>
                <a:latin typeface="Century" panose="02040604050505020304" pitchFamily="18" charset="0"/>
              </a:rPr>
              <a:t>Behavioral Health Information Sharing Guide</a:t>
            </a:r>
          </a:p>
          <a:p>
            <a:pPr lvl="1"/>
            <a:r>
              <a:rPr lang="en-US" dirty="0">
                <a:solidFill>
                  <a:schemeClr val="bg1"/>
                </a:solidFill>
                <a:latin typeface="Century" panose="02040604050505020304" pitchFamily="18" charset="0"/>
              </a:rPr>
              <a:t>Coordinated effort with Northern RBHC</a:t>
            </a:r>
          </a:p>
          <a:p>
            <a:pPr lvl="1"/>
            <a:r>
              <a:rPr lang="en-US" dirty="0">
                <a:solidFill>
                  <a:schemeClr val="bg1"/>
                </a:solidFill>
                <a:latin typeface="Century" panose="02040604050505020304" pitchFamily="18" charset="0"/>
              </a:rPr>
              <a:t>Nearing Completion (end of month/early July)</a:t>
            </a:r>
          </a:p>
          <a:p>
            <a:pPr lvl="1"/>
            <a:r>
              <a:rPr lang="en-US" dirty="0">
                <a:solidFill>
                  <a:schemeClr val="bg1"/>
                </a:solidFill>
                <a:latin typeface="Century" panose="02040604050505020304" pitchFamily="18" charset="0"/>
              </a:rPr>
              <a:t>Will walk stakeholders through how/when behavioral health information can/not be shared</a:t>
            </a:r>
          </a:p>
          <a:p>
            <a:pPr lvl="2"/>
            <a:r>
              <a:rPr lang="en-US" dirty="0">
                <a:solidFill>
                  <a:schemeClr val="bg1"/>
                </a:solidFill>
                <a:latin typeface="Century" panose="02040604050505020304" pitchFamily="18" charset="0"/>
              </a:rPr>
              <a:t>MDTs and other case management</a:t>
            </a:r>
          </a:p>
          <a:p>
            <a:pPr lvl="1"/>
            <a:r>
              <a:rPr lang="en-US" dirty="0">
                <a:solidFill>
                  <a:schemeClr val="bg1"/>
                </a:solidFill>
                <a:latin typeface="Century" panose="02040604050505020304" pitchFamily="18" charset="0"/>
              </a:rPr>
              <a:t>Building templates for releases of information (ROIs) – </a:t>
            </a:r>
            <a:r>
              <a:rPr lang="en-US" dirty="0" err="1">
                <a:solidFill>
                  <a:schemeClr val="bg1"/>
                </a:solidFill>
                <a:latin typeface="Century" panose="02040604050505020304" pitchFamily="18" charset="0"/>
              </a:rPr>
              <a:t>JaNita</a:t>
            </a:r>
            <a:r>
              <a:rPr lang="en-US" dirty="0">
                <a:solidFill>
                  <a:schemeClr val="bg1"/>
                </a:solidFill>
                <a:latin typeface="Century" panose="02040604050505020304" pitchFamily="18" charset="0"/>
              </a:rPr>
              <a:t> Jensen, MSW student</a:t>
            </a:r>
          </a:p>
          <a:p>
            <a:pPr lvl="1"/>
            <a:r>
              <a:rPr lang="en-US" dirty="0">
                <a:solidFill>
                  <a:schemeClr val="bg1"/>
                </a:solidFill>
                <a:latin typeface="Century" panose="02040604050505020304" pitchFamily="18" charset="0"/>
              </a:rPr>
              <a:t>Will get feedback from local experts, then will get feedback from stakeholders, then will pilot (Humboldt and White Pine)</a:t>
            </a:r>
          </a:p>
        </p:txBody>
      </p:sp>
    </p:spTree>
    <p:extLst>
      <p:ext uri="{BB962C8B-B14F-4D97-AF65-F5344CB8AC3E}">
        <p14:creationId xmlns:p14="http://schemas.microsoft.com/office/powerpoint/2010/main" val="864023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47079</TotalTime>
  <Words>1351</Words>
  <Application>Microsoft Office PowerPoint</Application>
  <PresentationFormat>Widescreen</PresentationFormat>
  <Paragraphs>141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vt:lpstr>
      <vt:lpstr>Office Theme</vt:lpstr>
      <vt:lpstr>Rural Regional Behavioral Health Coordinator Update Report</vt:lpstr>
      <vt:lpstr>Rural RBHC Activities</vt:lpstr>
      <vt:lpstr>Rural RBHC Activities</vt:lpstr>
      <vt:lpstr>Rural RBHC Activities</vt:lpstr>
      <vt:lpstr>Rural RBHC Activities</vt:lpstr>
      <vt:lpstr>Rural RBHC Activities</vt:lpstr>
      <vt:lpstr>Rural RBHC Activities</vt:lpstr>
      <vt:lpstr>Rural RBHC Activities</vt:lpstr>
      <vt:lpstr>Rural RBHC Activities</vt:lpstr>
      <vt:lpstr>Rural RBHC Activities</vt:lpstr>
      <vt:lpstr>Rural RBHC Activities</vt:lpstr>
      <vt:lpstr>Rural RBHC Activities</vt:lpstr>
      <vt:lpstr>Rural RBHC Activities</vt:lpstr>
      <vt:lpstr>Legislative Updates</vt:lpstr>
      <vt:lpstr>Legislative Updates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RBHC Presentation 072120</dc:title>
  <dc:creator>joelle</dc:creator>
  <cp:lastModifiedBy>Joan Waldock</cp:lastModifiedBy>
  <cp:revision>39</cp:revision>
  <dcterms:created xsi:type="dcterms:W3CDTF">2020-04-28T16:09:28Z</dcterms:created>
  <dcterms:modified xsi:type="dcterms:W3CDTF">2020-09-02T21:25:29Z</dcterms:modified>
</cp:coreProperties>
</file>